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2" r:id="rId2"/>
    <p:sldMasterId id="2147483683" r:id="rId3"/>
  </p:sldMasterIdLst>
  <p:notesMasterIdLst>
    <p:notesMasterId r:id="rId44"/>
  </p:notesMasterIdLst>
  <p:sldIdLst>
    <p:sldId id="16786" r:id="rId4"/>
    <p:sldId id="1176" r:id="rId5"/>
    <p:sldId id="16709" r:id="rId6"/>
    <p:sldId id="267" r:id="rId7"/>
    <p:sldId id="1014" r:id="rId8"/>
    <p:sldId id="914" r:id="rId9"/>
    <p:sldId id="16804" r:id="rId10"/>
    <p:sldId id="16805" r:id="rId11"/>
    <p:sldId id="16808" r:id="rId12"/>
    <p:sldId id="16806" r:id="rId13"/>
    <p:sldId id="16612" r:id="rId14"/>
    <p:sldId id="16809" r:id="rId15"/>
    <p:sldId id="16810" r:id="rId16"/>
    <p:sldId id="16627" r:id="rId17"/>
    <p:sldId id="1090" r:id="rId18"/>
    <p:sldId id="16812" r:id="rId19"/>
    <p:sldId id="1158" r:id="rId20"/>
    <p:sldId id="16707" r:id="rId21"/>
    <p:sldId id="16790" r:id="rId22"/>
    <p:sldId id="1134" r:id="rId23"/>
    <p:sldId id="16755" r:id="rId24"/>
    <p:sldId id="16759" r:id="rId25"/>
    <p:sldId id="16761" r:id="rId26"/>
    <p:sldId id="934" r:id="rId27"/>
    <p:sldId id="16615" r:id="rId28"/>
    <p:sldId id="16619" r:id="rId29"/>
    <p:sldId id="1175" r:id="rId30"/>
    <p:sldId id="16816" r:id="rId31"/>
    <p:sldId id="965" r:id="rId32"/>
    <p:sldId id="16815" r:id="rId33"/>
    <p:sldId id="16635" r:id="rId34"/>
    <p:sldId id="16641" r:id="rId35"/>
    <p:sldId id="941" r:id="rId36"/>
    <p:sldId id="1161" r:id="rId37"/>
    <p:sldId id="16817" r:id="rId38"/>
    <p:sldId id="16821" r:id="rId39"/>
    <p:sldId id="16697" r:id="rId40"/>
    <p:sldId id="16818" r:id="rId41"/>
    <p:sldId id="16819" r:id="rId42"/>
    <p:sldId id="16820" r:id="rId43"/>
  </p:sldIdLst>
  <p:sldSz cx="9144000" cy="5143500" type="screen16x9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6pPr>
    <a:lvl7pPr marL="2743200" algn="l" defTabSz="457200" rtl="0" eaLnBrk="1" latinLnBrk="0" hangingPunct="1"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7pPr>
    <a:lvl8pPr marL="3200400" algn="l" defTabSz="457200" rtl="0" eaLnBrk="1" latinLnBrk="0" hangingPunct="1"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8pPr>
    <a:lvl9pPr marL="3657600" algn="l" defTabSz="457200" rtl="0" eaLnBrk="1" latinLnBrk="0" hangingPunct="1">
      <a:defRPr sz="1300" kern="1200">
        <a:solidFill>
          <a:schemeClr val="tx1"/>
        </a:solidFill>
        <a:latin typeface="Calibri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B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4661"/>
  </p:normalViewPr>
  <p:slideViewPr>
    <p:cSldViewPr snapToGrid="0" snapToObjects="1">
      <p:cViewPr varScale="1">
        <p:scale>
          <a:sx n="146" d="100"/>
          <a:sy n="146" d="100"/>
        </p:scale>
        <p:origin x="176" y="5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3T02:45:03.7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61,'2'1,"0"1,-1-1,1 0,0 0,0 0,0 0,-1 0,2 0,-2-1,4 1,21 4,-20-5,19 3,1 0,49 12,168 39,-158-45,-1-2,85 7,4-15,-61-1,1618 2,-1697-1,0-2,54-12,4-2,-33 13,84 3,-70 3,707-2,-413 0,-115 17,-248-16,25 2,0 3,-1 0,-1 3,38 15,-54-21,0 0,0 0,0-1,0-1,14 2,52-4,-37 0,214 8,-212-4,-14-2,0 2,49 10,-59-8,1-2,0 0,21 0,55-3,-41-2,812 2,-452 0,-380-1,1-3,55-12,-5 0,-61 12,0-2,37-14,-39 12,0 1,1 1,33-6,-10 10,57 3,-28 1,-19-1,68-3,-54-6,15-1,102 7,-132 3,-43-2,0-1,0 1,1-1,-2-1,1 0,0-1,10-5,-5 2,1 1,18-4,275-29,130 27,-357 9,109-18,-153 15,116-5,0 13,-42-1,-34-2,91 3,-53 12,-98-11,76 14,-79-12,-1-1,26 12,-8-2,2-1,-22-7,2-1,-1 1,0-3,0 1,18 1,6 1,66 17,-50-10,60 18,16 4,-115-32,1 0,-1 1,0 1,0 1,20 9,-24-9,1-2,0 0,-1 0,1-1,24 3,-26-5,32 4,84-3,-85-3,-24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03T02:45:20.13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41,'2543'0,"-2520"-1,0-1,45-12,1 1,84 2,2 12,-46 0,-27-1,94 1,-134 4,63 15,-76-14,-4-2,30 2,7 0,8 2,-43-6,1 2,37 9,-42-6,1-2,-1 0,1-1,33 0,151 14,-25 0,135-16,-203-2,-89 0,0 3,-1 0,1 1,41 13,-30-8,1-1,1-2,40 1,117-4,-115-5,-47 4,0 1,48 12,-41-8,43 4,194-8,-151-5,349 2,-293-10,-40 1,39 9,-108 0,-43 1,40 7,22 3,261-11,-165-1,1895 1,-2063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4T04:08:12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24575,'26'0'0,"1"2"0,28 4 0,-19 1 0,-17-3 0,0 0 0,33 0 0,4-5 0,49 2 0,-96 0 0,16 5 0,-17-4 0,1 0 0,9 1 0,147-2 0,-84-2 0,189 1 0,-256 1 0,-1 0 0,17 4 0,-15-3 0,23 3 0,-29-5 0,7 0 0,0 1 0,30 5 0,-25-2-14,0-2 0,0 0 0,41-3 0,-18 0-1295,-36 1-5517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4T04:08:1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68 24575,'790'0'0,"-777"0"0,27-6 0,2 0 0,173 4 0,-120 3 0,98-1 0,-178-1 0,-2 0 0,1-2 0,0 0 0,-1 0 0,17-6 0,-15 3 0,-1 2 0,1 0 0,0 1 0,17-1 0,21-3 0,-36 4 0,23-1 0,122 5-1365,-150-1-5461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4T04:08:23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24575,'28'1'0,"-3"-1"0,1 0 0,35-6 0,-30 0 0,48 1 0,34 6 0,-39 0 0,538-1 0,-602 0 0,1 2 0,0-1 0,-1 2 0,18 5 0,-17-4 0,1-1 0,0-1 0,18 2 0,22-3 0,-32-2 0,1 2 0,29 4 0,-25-2 0,26 1 0,-19-2 0,10 4 0,-29-3 0,23 0 0,-13-3 0,-15 0 0,0 0 0,1 0 0,-2 0 0,1 2 0,0-1 0,14 4 0,-11-1 0,0 0 0,1 0 0,0-1 0,0-1 0,0 0 0,20 0 0,-28-2 0,19 0 0,32 4 0,7 2 0,121-3 0,-104-3 0,-53-1 0,1 2 0,41 6 0,-39-2 0,0-3 0,1-1 0,31-2 0,-9-1 0,372 2 0,-417 0 0,0 0 0,0-1 0,-1 0 0,1 0 0,0-1 0,0 0 0,-1 0 0,0-1 0,0 0 0,0 0 0,8-5 0,-7 4 0,-1 1 0,1 0 0,0 1 0,8-2 0,-7 1 0,1 0 0,8-3 0,-11 3 0,1 1 0,-1 0 0,1 0 0,0 1 0,-1-1 0,0 2 0,12-1 0,0-1 0,-14 2 0,1-1 0,0-1 0,-1 1 0,1-1 0,7-3 0,-7 3 0,0 0 0,12-4 0,-4 4-455,0 1 0,21-1 0,-21 2-6371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4T04:09:10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24575,'868'0'0,"-849"0"0,1 2 0,35 7 0,37 15 0,-63-15 0,48 12 0,141 47 0,-191-58 0,0-2 0,1-1 0,-1-1 0,57 5 0,114-7 0,-145-5 0,359-1 0,-397 2 0,0-2 0,0 0 0,24-7 0,-24 4 0,2 2 0,29-3 0,-36 6 0,-1-2 0,0 1 0,0-2 0,0 1 0,0 0 0,12-6 0,49-28 0,-61 30 0,0 1 0,-1 0 0,2 0 0,-1 2 0,0-1 0,1 0 0,-1 1 0,1 1 0,12-2 0,104 3 0,-62 2 0,243-1-1365,-296 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4T04:09:19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 24575,'23'1'0,"1"1"0,-1 2 0,0 1 0,30 10 0,33 6 0,-39-13 0,1-2 0,73 0 0,-74-7 0,89 2 0,-81 5 0,14 1 0,245-5 0,-160-4 0,-139 2 0,1 0 0,0-1 0,-1-1 0,22-6 0,-12 3 0,0 0 0,42-3 0,10-4 0,-1 0 0,137 10 0,-117 3 0,-69-1 0,-10 1 0,-1-1 0,2-1 0,-1 0 0,24-6 0,-20 1 0,1 2 0,0-1 0,-1 2 0,38 0 0,-41 2 0,0 0 0,0-2 0,18-5 0,-14 4 0,28-4 0,144 6 0,-105 4 0,194-2 0,-273 0 0,0 1 0,-1 1 0,1-1 0,-1 1 0,1 1 0,-1 0 0,1 0 0,11 8 0,-9-6-227,0 0-1,0 0 1,1-1-1,0-1 1,20 3-1,-21-6-6598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4T04:09:38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 24575,'8'-1'0,"1"-1"0,0 2 0,-1-3 0,0 2 0,9-5 0,21-4 0,-20 8 0,32 0 0,-9 1 0,7-7 0,-27 4 0,-5 2 0,13-4 0,60-2 0,101 9 0,-176 0 0,-1 0 0,17 4 0,-13-2 0,18 1 0,38-4 0,15 1 0,-43 5 0,-30-3 0,23 1 0,93-5 0,37 2 0,-109 5 0,19 1 0,354-7 0,-338-7 0,-2 0 0,146 8 0,-228-1 0,-1 1 0,18 4 0,-16-2 0,20 0 0,129-2 0,-9-1 0,-119 2 0,0 1 0,56 14 0,-67-12 0,0 2 0,0 0 0,0 2 0,34 20 0,-30-12 0,-21-14 0,-1 0 0,0 0 0,1-1 0,0 1 0,0-1 0,0 0 0,1 0 0,-2 0 0,2-1 0,-1 1 0,1-1 0,-1 0 0,5 0 0,100-1 118,-41-2-1601,-56 2-5343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BD78-728C-934D-9DE5-9B4C731F9D4B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65416-08D5-464D-933F-7CD765DB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59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lf.com/story/greys-anatomy-emdr-elisabeth-finch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9BB41-0C66-4CFD-85A6-44F3A6EF07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65416-08D5-464D-933F-7CD765DBC9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Sometimes, more concrete practices are helpful as well, like naming all of the colors you see in the room or all of the objects of a certain color in a room, or listing your favorite cars or television shows. You might even be able to ground yourself by listing the steps to a surgery or your child's bedtime routine (They showed this on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Grey's Anatomy!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F0EB6-B4C8-FE42-8F52-A1B90F5BA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6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65416-08D5-464D-933F-7CD765DBC9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1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65416-08D5-464D-933F-7CD765DBC9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6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Stacked Wor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820773"/>
          </a:xfrm>
        </p:spPr>
        <p:txBody>
          <a:bodyPr anchor="t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757441"/>
            <a:ext cx="7772400" cy="629499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3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3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741363"/>
            <a:ext cx="2949575" cy="141400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363190"/>
            <a:ext cx="2949575" cy="20389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378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238" y="741363"/>
            <a:ext cx="2949575" cy="141400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363190"/>
            <a:ext cx="2949575" cy="20389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876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628650" y="1354138"/>
            <a:ext cx="7886700" cy="325278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321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30238" y="741363"/>
            <a:ext cx="2949575" cy="141400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363190"/>
            <a:ext cx="2949575" cy="20389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3887788" y="741363"/>
            <a:ext cx="4629150" cy="366077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9428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Wor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494915"/>
            <a:ext cx="7772400" cy="820773"/>
          </a:xfrm>
        </p:spPr>
        <p:txBody>
          <a:bodyPr anchor="t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85800" y="2410584"/>
            <a:ext cx="7772400" cy="629499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1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quirrel sitting on a bench near red brick building.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>
            <a:fillRect/>
          </a:stretch>
        </p:blipFill>
        <p:spPr bwMode="auto">
          <a:xfrm>
            <a:off x="0" y="0"/>
            <a:ext cx="9140825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8863"/>
            <a:ext cx="7886700" cy="994172"/>
          </a:xfrm>
          <a:ln>
            <a:noFill/>
          </a:ln>
          <a:effectLst/>
        </p:spPr>
        <p:txBody>
          <a:bodyPr lIns="365760"/>
          <a:lstStyle>
            <a:lvl1pPr algn="l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0" y="1775361"/>
            <a:ext cx="4380807" cy="12290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lIns="36576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A54-7601-4829-8597-713AB9334E97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C6EE-F5D0-42BC-BC64-9D9AC9411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0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1/31/25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569214"/>
            <a:ext cx="7063740" cy="3031236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3600450"/>
            <a:ext cx="7063740" cy="126873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A54-7601-4829-8597-713AB9334E97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C6EE-F5D0-42BC-BC64-9D9AC9411D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327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EA54-7601-4829-8597-713AB9334E97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C6EE-F5D0-42BC-BC64-9D9AC9411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4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228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quirrel sitting on a bench near red brick building.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>
            <a:fillRect/>
          </a:stretch>
        </p:blipFill>
        <p:spPr bwMode="auto">
          <a:xfrm>
            <a:off x="0" y="0"/>
            <a:ext cx="9140825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5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833938"/>
            <a:ext cx="45529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7" r:id="rId3"/>
    <p:sldLayoutId id="2147483699" r:id="rId4"/>
    <p:sldLayoutId id="2147483700" r:id="rId5"/>
    <p:sldLayoutId id="2147483701" r:id="rId6"/>
    <p:sldLayoutId id="2147483702" r:id="rId7"/>
  </p:sldLayoutIdLst>
  <p:txStyles>
    <p:titleStyle>
      <a:lvl1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1pPr>
      <a:lvl2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algn="ctr" defTabSz="685800" rtl="0" fontAlgn="base">
        <a:lnSpc>
          <a:spcPct val="90000"/>
        </a:lnSpc>
        <a:spcBef>
          <a:spcPts val="750"/>
        </a:spcBef>
        <a:spcAft>
          <a:spcPct val="0"/>
        </a:spcAft>
        <a:defRPr sz="3600" kern="1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7D0E4-A9C7-8442-8522-84547658E9C3}"/>
              </a:ext>
            </a:extLst>
          </p:cNvPr>
          <p:cNvSpPr/>
          <p:nvPr userDrawn="1"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2053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841875"/>
            <a:ext cx="45529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8" r:id="rId2"/>
    <p:sldLayoutId id="2147483692" r:id="rId3"/>
    <p:sldLayoutId id="2147483693" r:id="rId4"/>
    <p:sldLayoutId id="2147483694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1D92B4-E35E-7145-A9D6-C159408CA689}"/>
              </a:ext>
            </a:extLst>
          </p:cNvPr>
          <p:cNvSpPr/>
          <p:nvPr userDrawn="1"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3077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841875"/>
            <a:ext cx="45529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customXml" Target="../ink/ink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customXml" Target="../ink/ink6.xml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2F1B-4F07-40D7-9794-B541ABAAD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8658" y="949747"/>
            <a:ext cx="4172034" cy="1272085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i="0" u="none" strike="noStrike" dirty="0">
                <a:solidFill>
                  <a:srgbClr val="212121"/>
                </a:solidFill>
                <a:effectLst/>
                <a:latin typeface="Georgia" panose="02040502050405020303" pitchFamily="18" charset="0"/>
              </a:rPr>
              <a:t>How Do You Feel? Taking Care of Yourself, While Taking Care of Others</a:t>
            </a:r>
            <a:endParaRPr lang="en-US" sz="3000" b="1" dirty="0">
              <a:latin typeface="Georgia" panose="02040502050405020303" pitchFamily="18" charset="0"/>
            </a:endParaRP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081110DB-BE1A-8D70-E34D-0CDA9CD64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"/>
          <a:stretch/>
        </p:blipFill>
        <p:spPr>
          <a:xfrm>
            <a:off x="120317" y="0"/>
            <a:ext cx="4172034" cy="46944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5546F37-23D4-4606-BD37-38DD12615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3574" y="2082036"/>
            <a:ext cx="4043696" cy="2910386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137160" algn="l"/>
            <a:endParaRPr lang="en-US" sz="1500" dirty="0"/>
          </a:p>
          <a:p>
            <a:r>
              <a:rPr lang="en-US" sz="1600" dirty="0">
                <a:latin typeface="Georgia" panose="02040502050405020303" pitchFamily="18" charset="0"/>
              </a:rPr>
              <a:t>Jessi Gold, MD MS (@</a:t>
            </a:r>
            <a:r>
              <a:rPr lang="en-US" sz="1600" dirty="0" err="1">
                <a:latin typeface="Georgia" panose="02040502050405020303" pitchFamily="18" charset="0"/>
              </a:rPr>
              <a:t>drjessigold</a:t>
            </a:r>
            <a:r>
              <a:rPr lang="en-US" sz="1600" dirty="0">
                <a:latin typeface="Georgia" panose="02040502050405020303" pitchFamily="18" charset="0"/>
              </a:rPr>
              <a:t>)</a:t>
            </a:r>
          </a:p>
          <a:p>
            <a:r>
              <a:rPr lang="en-US" sz="1600" dirty="0">
                <a:latin typeface="Georgia" panose="02040502050405020303" pitchFamily="18" charset="0"/>
              </a:rPr>
              <a:t>Chief Wellness Officer, University of Tennessee System</a:t>
            </a:r>
          </a:p>
          <a:p>
            <a:r>
              <a:rPr lang="en-US" sz="1600" dirty="0">
                <a:latin typeface="Georgia" panose="02040502050405020303" pitchFamily="18" charset="0"/>
              </a:rPr>
              <a:t>Associate Professor, Dept. of Psychiatry, University of Tennessee Health Science Center</a:t>
            </a:r>
          </a:p>
          <a:p>
            <a:r>
              <a:rPr lang="en-US" sz="1600" b="0" i="0" dirty="0">
                <a:effectLst/>
                <a:latin typeface="Georgia" panose="02040502050405020303" pitchFamily="18" charset="0"/>
              </a:rPr>
              <a:t>Marshall University, Joan C. Edwards School of Medicine</a:t>
            </a: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6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957C8-305B-3166-0987-3412738A1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D247-03C6-A8CE-2AFD-857DC357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2" y="272717"/>
            <a:ext cx="8945436" cy="703574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br>
              <a:rPr lang="en-US" sz="4000" b="1" dirty="0">
                <a:latin typeface="Georgia" panose="02040502050405020303" pitchFamily="18" charset="0"/>
              </a:rPr>
            </a:br>
            <a:r>
              <a:rPr lang="en-US" sz="4000" b="1" dirty="0">
                <a:latin typeface="Georgia" panose="02040502050405020303" pitchFamily="18" charset="0"/>
              </a:rPr>
              <a:t>But, There Is Another Reason…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8417-43E7-2684-D8B0-D91D4747C70C}"/>
              </a:ext>
            </a:extLst>
          </p:cNvPr>
          <p:cNvSpPr txBox="1"/>
          <p:nvPr/>
        </p:nvSpPr>
        <p:spPr>
          <a:xfrm>
            <a:off x="368969" y="1638377"/>
            <a:ext cx="85504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Georgia" panose="02040502050405020303" pitchFamily="18" charset="0"/>
                <a:ea typeface="Alice"/>
                <a:cs typeface="Alice"/>
                <a:sym typeface="Alice"/>
              </a:rPr>
              <a:t>We Might Not Even Realize We’re Not OK</a:t>
            </a:r>
            <a:endParaRPr lang="en-US" sz="4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74FCC-D219-C355-2B7A-A7A126C1CCDD}"/>
              </a:ext>
            </a:extLst>
          </p:cNvPr>
          <p:cNvSpPr txBox="1"/>
          <p:nvPr/>
        </p:nvSpPr>
        <p:spPr>
          <a:xfrm>
            <a:off x="1073475" y="3623902"/>
            <a:ext cx="7141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Georgia" panose="02040502050405020303" pitchFamily="18" charset="0"/>
              </a:rPr>
              <a:t>Let Me Tell You My Story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05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2C92A88-422B-7AFE-7E76-24672C3C3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2" y="0"/>
            <a:ext cx="2673534" cy="4785956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F24D9C90-4426-CCE9-C283-6BEBC783A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20" y="3436974"/>
            <a:ext cx="1583280" cy="134898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04BBA49-FB6E-860D-F56B-B475B3F45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35" y="357544"/>
            <a:ext cx="5065198" cy="333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1BD7-7009-4B92-A70F-422E7D2B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79272"/>
            <a:ext cx="8296806" cy="994172"/>
          </a:xfrm>
        </p:spPr>
        <p:txBody>
          <a:bodyPr/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The “I Didn’t Know I Was Burned Out”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45203-535A-4684-8352-C1423854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81" y="1347953"/>
            <a:ext cx="8296805" cy="2772104"/>
          </a:xfrm>
        </p:spPr>
        <p:txBody>
          <a:bodyPr>
            <a:noAutofit/>
          </a:bodyPr>
          <a:lstStyle/>
          <a:p>
            <a:pPr algn="l"/>
            <a:r>
              <a:rPr lang="en-US" sz="3500" dirty="0">
                <a:solidFill>
                  <a:srgbClr val="000000"/>
                </a:solidFill>
                <a:latin typeface="Georgia" panose="02040502050405020303" pitchFamily="18" charset="0"/>
              </a:rPr>
              <a:t>Step 1: </a:t>
            </a:r>
            <a:r>
              <a:rPr lang="en-US" sz="3500" dirty="0">
                <a:solidFill>
                  <a:srgbClr val="FF0000"/>
                </a:solidFill>
                <a:latin typeface="Georgia" panose="02040502050405020303" pitchFamily="18" charset="0"/>
              </a:rPr>
              <a:t>Ignore</a:t>
            </a:r>
            <a:r>
              <a:rPr lang="en-US" sz="3500" dirty="0">
                <a:solidFill>
                  <a:srgbClr val="000000"/>
                </a:solidFill>
                <a:latin typeface="Georgia" panose="02040502050405020303" pitchFamily="18" charset="0"/>
              </a:rPr>
              <a:t> symptoms until they are interfering with functioning</a:t>
            </a:r>
          </a:p>
          <a:p>
            <a:pPr lvl="1"/>
            <a:r>
              <a:rPr lang="en-US" sz="3500" dirty="0">
                <a:solidFill>
                  <a:srgbClr val="000000"/>
                </a:solidFill>
                <a:latin typeface="Georgia" panose="02040502050405020303" pitchFamily="18" charset="0"/>
              </a:rPr>
              <a:t>AND tell patients they are OBVIOUSLY burned out and validate THEIR experiences</a:t>
            </a:r>
          </a:p>
        </p:txBody>
      </p:sp>
    </p:spTree>
    <p:extLst>
      <p:ext uri="{BB962C8B-B14F-4D97-AF65-F5344CB8AC3E}">
        <p14:creationId xmlns:p14="http://schemas.microsoft.com/office/powerpoint/2010/main" val="324733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3387-EDEA-4532-A6F8-E3F3168A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87" y="107655"/>
            <a:ext cx="7326197" cy="573763"/>
          </a:xfrm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Burnout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F3747-D6D3-4DF7-89AB-B0619F1C1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31" y="888464"/>
            <a:ext cx="8304173" cy="4273845"/>
          </a:xfrm>
        </p:spPr>
        <p:txBody>
          <a:bodyPr>
            <a:noAutofit/>
          </a:bodyPr>
          <a:lstStyle/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Emotional exhaustion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AND Depersonalization 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AND A sense of reduced personal accomplishment 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Often is a </a:t>
            </a:r>
            <a:r>
              <a:rPr 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mismatch between </a:t>
            </a:r>
            <a:r>
              <a:rPr lang="en-US" sz="2400" b="1" dirty="0">
                <a:solidFill>
                  <a:srgbClr val="000000"/>
                </a:solidFill>
                <a:latin typeface="Georgia" panose="02040502050405020303" pitchFamily="18" charset="0"/>
              </a:rPr>
              <a:t>expectations</a:t>
            </a:r>
            <a:r>
              <a:rPr 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 of work and </a:t>
            </a:r>
            <a:r>
              <a:rPr lang="en-US" sz="2400" b="1" dirty="0">
                <a:solidFill>
                  <a:srgbClr val="000000"/>
                </a:solidFill>
                <a:latin typeface="Georgia" panose="02040502050405020303" pitchFamily="18" charset="0"/>
              </a:rPr>
              <a:t>actual</a:t>
            </a:r>
            <a:r>
              <a:rPr lang="en-US" sz="2400" dirty="0">
                <a:solidFill>
                  <a:srgbClr val="000000"/>
                </a:solidFill>
                <a:latin typeface="Georgia" panose="02040502050405020303" pitchFamily="18" charset="0"/>
              </a:rPr>
              <a:t> experience</a:t>
            </a:r>
          </a:p>
          <a:p>
            <a:pPr marL="160863" indent="-160863" algn="l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Georgia" panose="02040502050405020303" pitchFamily="18" charset="0"/>
              </a:rPr>
              <a:t>Rates near or exceeding </a:t>
            </a:r>
            <a:r>
              <a:rPr lang="en-US" altLang="en-US" sz="2400" b="1" dirty="0">
                <a:latin typeface="Georgia" panose="02040502050405020303" pitchFamily="18" charset="0"/>
              </a:rPr>
              <a:t>50%</a:t>
            </a:r>
            <a:r>
              <a:rPr lang="en-US" altLang="en-US" sz="2400" dirty="0">
                <a:latin typeface="Georgia" panose="02040502050405020303" pitchFamily="18" charset="0"/>
              </a:rPr>
              <a:t> have been documented in trainees and practicing physicians </a:t>
            </a:r>
          </a:p>
          <a:p>
            <a:pPr lvl="1"/>
            <a:r>
              <a:rPr lang="en-US" altLang="en-US" sz="2400" dirty="0">
                <a:latin typeface="Georgia" panose="02040502050405020303" pitchFamily="18" charset="0"/>
              </a:rPr>
              <a:t>Compared to US working adults, physicians more likely burned out (</a:t>
            </a:r>
            <a:r>
              <a:rPr lang="en-US" altLang="en-US" sz="2400" dirty="0" err="1">
                <a:latin typeface="Georgia" panose="02040502050405020303" pitchFamily="18" charset="0"/>
              </a:rPr>
              <a:t>Shanafelt</a:t>
            </a:r>
            <a:r>
              <a:rPr lang="en-US" altLang="en-US" sz="2400" dirty="0">
                <a:latin typeface="Georgia" panose="02040502050405020303" pitchFamily="18" charset="0"/>
              </a:rPr>
              <a:t> et al, 2012)</a:t>
            </a:r>
            <a:endParaRPr lang="en-US" sz="2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20650" indent="-12065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20650" indent="-12065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7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1BD7-7009-4B92-A70F-422E7D2B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610" y="-69981"/>
            <a:ext cx="8073737" cy="994172"/>
          </a:xfrm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sz="3200" b="1" dirty="0">
                <a:latin typeface="Georgia" panose="02040502050405020303" pitchFamily="18" charset="0"/>
              </a:rPr>
              <a:t>The “I Didn’t Know I Was Burned Out”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45203-535A-4684-8352-C1423854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3" y="1093029"/>
            <a:ext cx="5949884" cy="3710594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0000"/>
                </a:solidFill>
                <a:latin typeface="Georgia" panose="02040502050405020303" pitchFamily="18" charset="0"/>
              </a:rPr>
              <a:t>Step 2: Try to blame it on work being hard</a:t>
            </a:r>
          </a:p>
          <a:p>
            <a:pPr algn="l"/>
            <a:endParaRPr lang="en-US" sz="3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endParaRPr lang="en-US" sz="27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EA3F72F-3F9D-C0B3-794B-138653B16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8" y="2216460"/>
            <a:ext cx="4338960" cy="2386427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0027C58-04F7-CF17-F8B5-2FF55DD8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222" y="554176"/>
            <a:ext cx="2217347" cy="40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4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3A0C-B926-4C52-AFCA-FCFFF661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47" y="112086"/>
            <a:ext cx="8754761" cy="701936"/>
          </a:xfrm>
        </p:spPr>
        <p:txBody>
          <a:bodyPr>
            <a:noAutofit/>
          </a:bodyPr>
          <a:lstStyle/>
          <a:p>
            <a:pPr algn="ctr"/>
            <a:br>
              <a:rPr lang="en-US" sz="3375" b="1" dirty="0">
                <a:latin typeface="Georgia" panose="02040502050405020303" pitchFamily="18" charset="0"/>
              </a:rPr>
            </a:br>
            <a:r>
              <a:rPr lang="en-US" sz="3375" b="1" dirty="0">
                <a:latin typeface="Georgia" panose="02040502050405020303" pitchFamily="18" charset="0"/>
              </a:rPr>
              <a:t>Logical Scapegoat:</a:t>
            </a:r>
            <a:br>
              <a:rPr lang="en-US" sz="3375" b="1" dirty="0">
                <a:latin typeface="Georgia" panose="02040502050405020303" pitchFamily="18" charset="0"/>
              </a:rPr>
            </a:br>
            <a:r>
              <a:rPr lang="en-US" sz="3375" b="1" dirty="0">
                <a:latin typeface="Georgia" panose="02040502050405020303" pitchFamily="18" charset="0"/>
              </a:rPr>
              <a:t>We Don’t Even Know We Need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E0CEC-9ABD-46C6-BD30-EB0EE81F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35" y="1443709"/>
            <a:ext cx="8668265" cy="2736405"/>
          </a:xfrm>
        </p:spPr>
        <p:txBody>
          <a:bodyPr>
            <a:noAutofit/>
          </a:bodyPr>
          <a:lstStyle/>
          <a:p>
            <a:pPr algn="l"/>
            <a:r>
              <a:rPr lang="en-US" sz="2550" dirty="0">
                <a:latin typeface="Georgia" panose="02040502050405020303" pitchFamily="18" charset="0"/>
              </a:rPr>
              <a:t>275 surgeons with a Well-Being Index score in the bottom 30% relative to national physician norms</a:t>
            </a:r>
          </a:p>
          <a:p>
            <a:pPr lvl="1"/>
            <a:r>
              <a:rPr lang="en-US" sz="2550" dirty="0">
                <a:latin typeface="Georgia" panose="02040502050405020303" pitchFamily="18" charset="0"/>
              </a:rPr>
              <a:t> 71% believed that their well-being was at or above average  </a:t>
            </a:r>
          </a:p>
          <a:p>
            <a:pPr algn="l"/>
            <a:r>
              <a:rPr lang="en-US" sz="2550" dirty="0">
                <a:latin typeface="Georgia" panose="02040502050405020303" pitchFamily="18" charset="0"/>
              </a:rPr>
              <a:t>Cannot reliably calibrate distress relative to colleagues</a:t>
            </a:r>
          </a:p>
          <a:p>
            <a:pPr algn="l"/>
            <a:r>
              <a:rPr lang="en-US" sz="2550" dirty="0">
                <a:latin typeface="Georgia" panose="02040502050405020303" pitchFamily="18" charset="0"/>
              </a:rPr>
              <a:t>Severe distress is normal, or experience limited by inner circle and their experiences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ADA45-2786-43DA-BBA0-874EBF7B7B18}"/>
              </a:ext>
            </a:extLst>
          </p:cNvPr>
          <p:cNvSpPr txBox="1"/>
          <p:nvPr/>
        </p:nvSpPr>
        <p:spPr>
          <a:xfrm>
            <a:off x="5715000" y="4180114"/>
            <a:ext cx="3429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 err="1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Shanafelt</a:t>
            </a:r>
            <a:r>
              <a:rPr lang="en-US" sz="135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89582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1BD7-7009-4B92-A70F-422E7D2B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3" y="-36872"/>
            <a:ext cx="8073737" cy="994172"/>
          </a:xfrm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sz="3200" b="1" dirty="0">
                <a:latin typeface="Georgia" panose="02040502050405020303" pitchFamily="18" charset="0"/>
              </a:rPr>
              <a:t>The “I Didn’t Know I Was Burned Out”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45203-535A-4684-8352-C1423854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58586"/>
            <a:ext cx="8972550" cy="3710594"/>
          </a:xfrm>
        </p:spPr>
        <p:txBody>
          <a:bodyPr>
            <a:normAutofit/>
          </a:bodyPr>
          <a:lstStyle/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0000"/>
                </a:solidFill>
                <a:latin typeface="Georgia" panose="02040502050405020303" pitchFamily="18" charset="0"/>
              </a:rPr>
              <a:t>Step 3: Try to blame it on physical illness (B12 for me!)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000000"/>
                </a:solidFill>
                <a:latin typeface="Georgia" panose="02040502050405020303" pitchFamily="18" charset="0"/>
              </a:rPr>
              <a:t>Step 4: Assume a day off or two will help=Quick Fix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900" dirty="0">
                <a:latin typeface="Georgia" panose="02040502050405020303" pitchFamily="18" charset="0"/>
              </a:rPr>
              <a:t>Step 5: Have someone else (my therapist!) say what is wrong with me</a:t>
            </a:r>
          </a:p>
          <a:p>
            <a:pPr algn="r"/>
            <a:r>
              <a:rPr lang="en-US" sz="2900" b="1" dirty="0">
                <a:solidFill>
                  <a:srgbClr val="FF0000"/>
                </a:solidFill>
                <a:latin typeface="Georgia" panose="02040502050405020303" pitchFamily="18" charset="0"/>
              </a:rPr>
              <a:t>Then, Repeat </a:t>
            </a:r>
            <a:r>
              <a:rPr lang="en-US" sz="2900" dirty="0">
                <a:solidFill>
                  <a:srgbClr val="000000"/>
                </a:solidFill>
                <a:latin typeface="Georgia" panose="02040502050405020303" pitchFamily="18" charset="0"/>
              </a:rPr>
              <a:t>(Too many times to count)</a:t>
            </a:r>
          </a:p>
        </p:txBody>
      </p:sp>
    </p:spTree>
    <p:extLst>
      <p:ext uri="{BB962C8B-B14F-4D97-AF65-F5344CB8AC3E}">
        <p14:creationId xmlns:p14="http://schemas.microsoft.com/office/powerpoint/2010/main" val="280531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7" y="486538"/>
            <a:ext cx="6532277" cy="39589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2226C6EE-F5D0-42BC-BC64-9D9AC9411D0B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7197" y="4311624"/>
            <a:ext cx="641526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dirty="0">
                <a:latin typeface="Georgia" panose="02040502050405020303" pitchFamily="18" charset="0"/>
              </a:rPr>
              <a:t>Shultz, J. M., </a:t>
            </a:r>
            <a:r>
              <a:rPr lang="en-US" sz="975" dirty="0" err="1">
                <a:latin typeface="Georgia" panose="02040502050405020303" pitchFamily="18" charset="0"/>
              </a:rPr>
              <a:t>Espinola</a:t>
            </a:r>
            <a:r>
              <a:rPr lang="en-US" sz="975" dirty="0">
                <a:latin typeface="Georgia" panose="02040502050405020303" pitchFamily="18" charset="0"/>
              </a:rPr>
              <a:t>, M., </a:t>
            </a:r>
            <a:r>
              <a:rPr lang="en-US" sz="975" dirty="0" err="1">
                <a:latin typeface="Georgia" panose="02040502050405020303" pitchFamily="18" charset="0"/>
              </a:rPr>
              <a:t>Rechkemmer</a:t>
            </a:r>
            <a:r>
              <a:rPr lang="en-US" sz="975" dirty="0">
                <a:latin typeface="Georgia" panose="02040502050405020303" pitchFamily="18" charset="0"/>
              </a:rPr>
              <a:t>, A., Cohen, M. A., &amp; </a:t>
            </a:r>
            <a:r>
              <a:rPr lang="en-US" sz="975" dirty="0" err="1">
                <a:latin typeface="Georgia" panose="02040502050405020303" pitchFamily="18" charset="0"/>
              </a:rPr>
              <a:t>Espinel</a:t>
            </a:r>
            <a:r>
              <a:rPr lang="en-US" sz="975" dirty="0">
                <a:latin typeface="Georgia" panose="02040502050405020303" pitchFamily="18" charset="0"/>
              </a:rPr>
              <a:t>, Z. (2016). 21 Prevention of Disaster Impact and Outcome Cascades.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E4229F-51A4-FA05-A5A4-0BF07C627867}"/>
              </a:ext>
            </a:extLst>
          </p:cNvPr>
          <p:cNvSpPr txBox="1"/>
          <p:nvPr/>
        </p:nvSpPr>
        <p:spPr>
          <a:xfrm>
            <a:off x="887197" y="49329"/>
            <a:ext cx="7875803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50" b="1" dirty="0">
                <a:latin typeface="Georgia" panose="02040502050405020303" pitchFamily="18" charset="0"/>
              </a:rPr>
              <a:t>Keep in Mind COVID-19: The Great Compounder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194512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93D43EA-6F0C-4E3B-92DE-3C636FBD0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59" y="293792"/>
            <a:ext cx="6479429" cy="3654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3D897-6AFA-4D44-BC6C-36DF898A7806}"/>
              </a:ext>
            </a:extLst>
          </p:cNvPr>
          <p:cNvSpPr txBox="1"/>
          <p:nvPr/>
        </p:nvSpPr>
        <p:spPr>
          <a:xfrm>
            <a:off x="342900" y="3968873"/>
            <a:ext cx="8653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spcBef>
                <a:spcPct val="20000"/>
              </a:spcBef>
              <a:defRPr/>
            </a:pPr>
            <a:r>
              <a:rPr lang="en-US" sz="1800" dirty="0">
                <a:solidFill>
                  <a:srgbClr val="393D40"/>
                </a:solidFill>
                <a:latin typeface="Georgia" panose="02040502050405020303" pitchFamily="18" charset="0"/>
                <a:ea typeface="+mn-ea"/>
              </a:rPr>
              <a:t>Most common reasons: Too busy (27%), </a:t>
            </a:r>
            <a:r>
              <a:rPr lang="en-US" sz="1800" dirty="0">
                <a:solidFill>
                  <a:srgbClr val="FF0000"/>
                </a:solidFill>
                <a:latin typeface="Georgia" panose="02040502050405020303" pitchFamily="18" charset="0"/>
                <a:ea typeface="+mn-ea"/>
              </a:rPr>
              <a:t>Afraid or embarrassed about seeking care (17%)</a:t>
            </a:r>
            <a:r>
              <a:rPr lang="en-US" sz="1800" dirty="0">
                <a:solidFill>
                  <a:srgbClr val="393D40"/>
                </a:solidFill>
                <a:latin typeface="Georgia" panose="02040502050405020303" pitchFamily="18" charset="0"/>
                <a:ea typeface="+mn-ea"/>
              </a:rPr>
              <a:t>, Couldn’t afford it (16%), or Couldn’t get time off work (14%).</a:t>
            </a:r>
            <a:endParaRPr lang="en-US" sz="1800" dirty="0">
              <a:solidFill>
                <a:srgbClr val="000000"/>
              </a:solidFill>
              <a:latin typeface="Georgia" panose="02040502050405020303" pitchFamily="18" charset="0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F7EA7-F195-48FC-844F-DFED4878CB49}"/>
              </a:ext>
            </a:extLst>
          </p:cNvPr>
          <p:cNvSpPr txBox="1"/>
          <p:nvPr/>
        </p:nvSpPr>
        <p:spPr>
          <a:xfrm>
            <a:off x="134753" y="2757270"/>
            <a:ext cx="11120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https://www.kff.org/report-section/kff-the-washington-post-frontline-health-care-workers-survey-toll-of-the-pandemic/?utm_campaign=KFF-2021-polling-surveys&amp;utm_medium=email&amp;_hsmi=2&amp;_hsenc=p2ANqtz-_tlxawH1g2o0eCulRtjXwxQumTIiA3kgbSqd_2yCVKxIh7CTEUedmtKqn2lK--Ps-SfMpz8F5LmJuMC8Va2Yzt6P1VCA&amp;utm_content=2&amp;utm_source=hs_em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B75BD-8727-41F2-A26A-3B49E9609ABD}"/>
              </a:ext>
            </a:extLst>
          </p:cNvPr>
          <p:cNvSpPr txBox="1"/>
          <p:nvPr/>
        </p:nvSpPr>
        <p:spPr>
          <a:xfrm>
            <a:off x="1388242" y="0"/>
            <a:ext cx="6562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Still, We Don’t Get Help When We Need It </a:t>
            </a:r>
            <a:endParaRPr lang="en-US" sz="2000" dirty="0">
              <a:solidFill>
                <a:srgbClr val="000000"/>
              </a:solidFill>
              <a:latin typeface="Century Schoolbook" panose="020406040505050203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3147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299C-423C-4E83-B288-246BCE8E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60" y="-249157"/>
            <a:ext cx="7269480" cy="99417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Fact: It is NOT about “Resilience”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C53A-CC6A-43B8-8769-9B241C154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9303"/>
            <a:ext cx="2968486" cy="4186086"/>
          </a:xfrm>
        </p:spPr>
        <p:txBody>
          <a:bodyPr>
            <a:noAutofit/>
          </a:bodyPr>
          <a:lstStyle/>
          <a:p>
            <a:pPr marL="120647" indent="-120647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Resilience &gt; in physicians than the general working population</a:t>
            </a:r>
          </a:p>
          <a:p>
            <a:pPr marL="120647" indent="-120647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Burnout common even among physicians with the highest possible resilience score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Even the most resilient physicians are at substantial risk of burnout!!!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B8FD329-D2C7-4FA5-A3B8-34E65A07F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520146"/>
            <a:ext cx="5727246" cy="3765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9961C4-48FE-4BED-8095-E40901F232CD}"/>
              </a:ext>
            </a:extLst>
          </p:cNvPr>
          <p:cNvSpPr txBox="1"/>
          <p:nvPr/>
        </p:nvSpPr>
        <p:spPr>
          <a:xfrm>
            <a:off x="6315077" y="4405569"/>
            <a:ext cx="358950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75" dirty="0">
                <a:solidFill>
                  <a:srgbClr val="000000"/>
                </a:solidFill>
                <a:latin typeface="Georgia" panose="02040502050405020303" pitchFamily="18" charset="0"/>
              </a:rPr>
              <a:t>West et al, 2020</a:t>
            </a:r>
          </a:p>
        </p:txBody>
      </p:sp>
    </p:spTree>
    <p:extLst>
      <p:ext uri="{BB962C8B-B14F-4D97-AF65-F5344CB8AC3E}">
        <p14:creationId xmlns:p14="http://schemas.microsoft.com/office/powerpoint/2010/main" val="199490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00C1-07D5-3EAF-D82D-048BB37F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-68580"/>
            <a:ext cx="7269480" cy="994172"/>
          </a:xfrm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AFF39-2219-F685-5221-EF200ED5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662" y="1140342"/>
            <a:ext cx="6446520" cy="326350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50" b="1" dirty="0">
                <a:latin typeface="Georgia" panose="02040502050405020303" pitchFamily="18" charset="0"/>
              </a:rPr>
              <a:t>Ineligible Companies: </a:t>
            </a:r>
            <a:r>
              <a:rPr lang="en-US" sz="2250" dirty="0">
                <a:latin typeface="Georgia" panose="02040502050405020303" pitchFamily="18" charset="0"/>
              </a:rPr>
              <a:t>None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50" b="1" dirty="0">
                <a:latin typeface="Georgia" panose="02040502050405020303" pitchFamily="18" charset="0"/>
              </a:rPr>
              <a:t>FYI: Commercial/Consulting relationships</a:t>
            </a:r>
          </a:p>
          <a:p>
            <a:pPr lvl="1"/>
            <a:r>
              <a:rPr lang="en-US" sz="2250" dirty="0">
                <a:latin typeface="Georgia" panose="02040502050405020303" pitchFamily="18" charset="0"/>
              </a:rPr>
              <a:t>Mental health storytelling consultant, MTV Entertainment Studios</a:t>
            </a:r>
          </a:p>
          <a:p>
            <a:pPr lvl="1"/>
            <a:r>
              <a:rPr lang="en-US" sz="2250" dirty="0">
                <a:latin typeface="Georgia" panose="02040502050405020303" pitchFamily="18" charset="0"/>
              </a:rPr>
              <a:t>Mental Health Council, Rare Beauty</a:t>
            </a:r>
          </a:p>
        </p:txBody>
      </p:sp>
      <p:pic>
        <p:nvPicPr>
          <p:cNvPr id="5" name="Picture 4" descr="A book cover with text and symbols&#10;&#10;Description automatically generated">
            <a:extLst>
              <a:ext uri="{FF2B5EF4-FFF2-40B4-BE49-F238E27FC236}">
                <a16:creationId xmlns:a16="http://schemas.microsoft.com/office/drawing/2014/main" id="{BB80C90C-031C-FBF3-EB15-D79E1E0D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62" y="182882"/>
            <a:ext cx="2839263" cy="4221952"/>
          </a:xfrm>
          <a:prstGeom prst="rect">
            <a:avLst/>
          </a:prstGeom>
          <a:noFill/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147F690-1F0A-E281-29CB-C99E3F3E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38" y="1009132"/>
            <a:ext cx="3183120" cy="27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ng4">
            <a:hlinkClick r:id="" action="ppaction://media"/>
            <a:extLst>
              <a:ext uri="{FF2B5EF4-FFF2-40B4-BE49-F238E27FC236}">
                <a16:creationId xmlns:a16="http://schemas.microsoft.com/office/drawing/2014/main" id="{E580B6E4-5DF5-4AEA-B71F-AF6A2A319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311" y="482600"/>
            <a:ext cx="2350293" cy="4178300"/>
          </a:xfrm>
          <a:prstGeom prst="rect">
            <a:avLst/>
          </a:prstGeom>
        </p:spPr>
      </p:pic>
      <p:pic>
        <p:nvPicPr>
          <p:cNvPr id="9" name="Picture 8" descr="A picture containing text, screenshot, businesscard&#10;&#10;Description automatically generated">
            <a:extLst>
              <a:ext uri="{FF2B5EF4-FFF2-40B4-BE49-F238E27FC236}">
                <a16:creationId xmlns:a16="http://schemas.microsoft.com/office/drawing/2014/main" id="{2F697365-5E8B-4627-BA6B-62A221442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29" y="423545"/>
            <a:ext cx="3854482" cy="417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2AB41C-66BB-E5CB-3017-1533B2C30825}"/>
              </a:ext>
            </a:extLst>
          </p:cNvPr>
          <p:cNvSpPr txBox="1"/>
          <p:nvPr/>
        </p:nvSpPr>
        <p:spPr>
          <a:xfrm>
            <a:off x="1419257" y="0"/>
            <a:ext cx="6885280" cy="30008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srgbClr val="FFFFFF"/>
                </a:solidFill>
                <a:latin typeface="Georgia" panose="02040502050405020303" pitchFamily="18" charset="0"/>
                <a:ea typeface="+mn-ea"/>
              </a:rPr>
              <a:t>Spotlight: Medical Culture</a:t>
            </a:r>
          </a:p>
        </p:txBody>
      </p:sp>
    </p:spTree>
    <p:extLst>
      <p:ext uri="{BB962C8B-B14F-4D97-AF65-F5344CB8AC3E}">
        <p14:creationId xmlns:p14="http://schemas.microsoft.com/office/powerpoint/2010/main" val="26474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E6F700-EA78-4526-9F03-6967D6F7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134073"/>
            <a:ext cx="7267989" cy="4596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03C11-5E64-400F-9B21-BEF38F5C2383}"/>
              </a:ext>
            </a:extLst>
          </p:cNvPr>
          <p:cNvSpPr txBox="1"/>
          <p:nvPr/>
        </p:nvSpPr>
        <p:spPr>
          <a:xfrm>
            <a:off x="1562493" y="4830009"/>
            <a:ext cx="33653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FFFFFF"/>
                </a:solidFill>
                <a:latin typeface="Calibri" panose="020F0502020204030204"/>
                <a:ea typeface="+mn-ea"/>
              </a:rPr>
              <a:t>Munro, BMJ, 2021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99A3D3-6AF1-4013-B0EE-791ACF83111A}"/>
                  </a:ext>
                </a:extLst>
              </p14:cNvPr>
              <p14:cNvContentPartPr/>
              <p14:nvPr/>
            </p14:nvContentPartPr>
            <p14:xfrm>
              <a:off x="3089148" y="1794782"/>
              <a:ext cx="4142880" cy="10719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99A3D3-6AF1-4013-B0EE-791ACF8311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0149" y="1785820"/>
                <a:ext cx="4160518" cy="1247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7260D43-B554-4FE5-BBF7-8870397B12D4}"/>
                  </a:ext>
                </a:extLst>
              </p14:cNvPr>
              <p14:cNvContentPartPr/>
              <p14:nvPr/>
            </p14:nvContentPartPr>
            <p14:xfrm>
              <a:off x="2699285" y="4445169"/>
              <a:ext cx="3637980" cy="8613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7260D43-B554-4FE5-BBF7-8870397B12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0285" y="4436197"/>
                <a:ext cx="3655619" cy="1037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825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E2A140-F6DC-4CB8-A9E2-C63BD8D1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60" y="93073"/>
            <a:ext cx="7269480" cy="994172"/>
          </a:xfrm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Self-Valuation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55EDE-BE5D-45E2-9256-BF61663C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83" y="1087245"/>
            <a:ext cx="8033657" cy="4056256"/>
          </a:xfrm>
        </p:spPr>
        <p:txBody>
          <a:bodyPr>
            <a:noAutofit/>
          </a:bodyPr>
          <a:lstStyle/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025" dirty="0">
                <a:solidFill>
                  <a:srgbClr val="2E2E2E"/>
                </a:solidFill>
                <a:latin typeface="Georgia" panose="02040502050405020303" pitchFamily="18" charset="0"/>
              </a:rPr>
              <a:t>N=832 physicians 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025" dirty="0">
                <a:solidFill>
                  <a:srgbClr val="2E2E2E"/>
                </a:solidFill>
                <a:latin typeface="Georgia" panose="02040502050405020303" pitchFamily="18" charset="0"/>
              </a:rPr>
              <a:t>29.8%: When make a mistake they “often” or “always” felt more self-condemnation than self-encouragement to learn from the experience</a:t>
            </a:r>
          </a:p>
          <a:p>
            <a:pPr lvl="1"/>
            <a:r>
              <a:rPr lang="en-US" sz="2025" dirty="0">
                <a:solidFill>
                  <a:srgbClr val="2E2E2E"/>
                </a:solidFill>
                <a:latin typeface="Georgia" panose="02040502050405020303" pitchFamily="18" charset="0"/>
              </a:rPr>
              <a:t> 50% higher than the proportion of workers in other fields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025" dirty="0">
                <a:solidFill>
                  <a:srgbClr val="2E2E2E"/>
                </a:solidFill>
                <a:latin typeface="Georgia" panose="02040502050405020303" pitchFamily="18" charset="0"/>
              </a:rPr>
              <a:t>Adjusting for differences in self-valuation, the increased risk for burnout is no longer observed</a:t>
            </a:r>
          </a:p>
          <a:p>
            <a:pPr lvl="1"/>
            <a:r>
              <a:rPr lang="en-US" sz="1875" dirty="0">
                <a:solidFill>
                  <a:srgbClr val="2E2E2E"/>
                </a:solidFill>
                <a:latin typeface="Georgia" panose="02040502050405020303" pitchFamily="18" charset="0"/>
              </a:rPr>
              <a:t>Lower self-valuation may be an explanatory variable in understanding medical culture and practice factors associated with physician burnout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9FBE5-563F-48CF-A849-71D6C3BC8FD4}"/>
              </a:ext>
            </a:extLst>
          </p:cNvPr>
          <p:cNvSpPr txBox="1"/>
          <p:nvPr/>
        </p:nvSpPr>
        <p:spPr>
          <a:xfrm>
            <a:off x="6487296" y="4311330"/>
            <a:ext cx="2449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 err="1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Trockel</a:t>
            </a:r>
            <a:r>
              <a:rPr lang="en-US" sz="135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 et al, 2021</a:t>
            </a:r>
          </a:p>
        </p:txBody>
      </p:sp>
    </p:spTree>
    <p:extLst>
      <p:ext uri="{BB962C8B-B14F-4D97-AF65-F5344CB8AC3E}">
        <p14:creationId xmlns:p14="http://schemas.microsoft.com/office/powerpoint/2010/main" val="176645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30281AA-D9F6-43DA-8FA1-A58A23C3E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4" y="482600"/>
            <a:ext cx="7783579" cy="4144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B3789-046A-4342-8DBB-306A31FA3EF5}"/>
              </a:ext>
            </a:extLst>
          </p:cNvPr>
          <p:cNvSpPr txBox="1"/>
          <p:nvPr/>
        </p:nvSpPr>
        <p:spPr>
          <a:xfrm>
            <a:off x="5802865" y="4458512"/>
            <a:ext cx="4122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 err="1">
                <a:latin typeface="Georgia" panose="02040502050405020303" pitchFamily="18" charset="0"/>
                <a:ea typeface="+mn-ea"/>
              </a:rPr>
              <a:t>Dyrbye</a:t>
            </a:r>
            <a:r>
              <a:rPr lang="en-US" sz="1350" dirty="0">
                <a:latin typeface="Georgia" panose="02040502050405020303" pitchFamily="18" charset="0"/>
                <a:ea typeface="+mn-ea"/>
              </a:rPr>
              <a:t> et al, 2015, </a:t>
            </a:r>
            <a:r>
              <a:rPr lang="en-US" sz="1350" i="1" dirty="0">
                <a:latin typeface="Georgia" panose="02040502050405020303" pitchFamily="18" charset="0"/>
                <a:ea typeface="+mn-ea"/>
              </a:rPr>
              <a:t>Academic Medicine</a:t>
            </a:r>
            <a:endParaRPr lang="en-US" sz="1350" dirty="0">
              <a:latin typeface="Georgia" panose="02040502050405020303" pitchFamily="18" charset="0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E8643-BA9F-41CB-A7A8-7AC0B5F19968}"/>
              </a:ext>
            </a:extLst>
          </p:cNvPr>
          <p:cNvSpPr txBox="1"/>
          <p:nvPr/>
        </p:nvSpPr>
        <p:spPr>
          <a:xfrm>
            <a:off x="2737437" y="69156"/>
            <a:ext cx="41781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srgbClr val="FFFFFF"/>
                </a:solidFill>
                <a:latin typeface="Georgia" panose="02040502050405020303" pitchFamily="18" charset="0"/>
                <a:ea typeface="+mn-ea"/>
              </a:rPr>
              <a:t>Medical Student Perspective of Culture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C37DFFF-C986-4789-8C2A-AA3E1FDA2E99}"/>
                  </a:ext>
                </a:extLst>
              </p14:cNvPr>
              <p14:cNvContentPartPr/>
              <p14:nvPr/>
            </p14:nvContentPartPr>
            <p14:xfrm>
              <a:off x="7303693" y="1704433"/>
              <a:ext cx="487620" cy="253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C37DFFF-C986-4789-8C2A-AA3E1FDA2E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4696" y="1695496"/>
                <a:ext cx="505253" cy="428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1E72DB8-7409-4EE9-BBCE-F3A25D3D3123}"/>
                  </a:ext>
                </a:extLst>
              </p14:cNvPr>
              <p14:cNvContentPartPr/>
              <p14:nvPr/>
            </p14:nvContentPartPr>
            <p14:xfrm>
              <a:off x="7793473" y="1704433"/>
              <a:ext cx="670680" cy="24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1E72DB8-7409-4EE9-BBCE-F3A25D3D31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4473" y="1695433"/>
                <a:ext cx="6883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FFA92FA-F070-487B-B436-AEC48EC3EEC8}"/>
                  </a:ext>
                </a:extLst>
              </p14:cNvPr>
              <p14:cNvContentPartPr/>
              <p14:nvPr/>
            </p14:nvContentPartPr>
            <p14:xfrm>
              <a:off x="7259683" y="2012233"/>
              <a:ext cx="1170450" cy="41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FFA92FA-F070-487B-B436-AEC48EC3EE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0685" y="2003233"/>
                <a:ext cx="1188086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B5EB72D-4FD2-4190-83A1-2D06E31F56F7}"/>
                  </a:ext>
                </a:extLst>
              </p14:cNvPr>
              <p14:cNvContentPartPr/>
              <p14:nvPr/>
            </p14:nvContentPartPr>
            <p14:xfrm>
              <a:off x="7259683" y="2331373"/>
              <a:ext cx="1136160" cy="64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B5EB72D-4FD2-4190-83A1-2D06E31F56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0683" y="2322373"/>
                <a:ext cx="11538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1F5869C-B36F-4714-8487-7E4DFE869F73}"/>
                  </a:ext>
                </a:extLst>
              </p14:cNvPr>
              <p14:cNvContentPartPr/>
              <p14:nvPr/>
            </p14:nvContentPartPr>
            <p14:xfrm>
              <a:off x="7303693" y="2664283"/>
              <a:ext cx="1121580" cy="4023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1F5869C-B36F-4714-8487-7E4DFE869F7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94694" y="2655383"/>
                <a:ext cx="1139217" cy="57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A89750A-D191-4D6A-8925-81CEF5DDAB97}"/>
                  </a:ext>
                </a:extLst>
              </p14:cNvPr>
              <p14:cNvContentPartPr/>
              <p14:nvPr/>
            </p14:nvContentPartPr>
            <p14:xfrm>
              <a:off x="7283983" y="4300213"/>
              <a:ext cx="1160730" cy="599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A89750A-D191-4D6A-8925-81CEF5DDAB9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74985" y="4291240"/>
                <a:ext cx="1178366" cy="775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66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F87E-75A8-4623-9691-24DBE3C5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649"/>
            <a:ext cx="8447388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My Own Self-Stigma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114302-2829-419D-89DC-543C9E996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" b="61505"/>
          <a:stretch/>
        </p:blipFill>
        <p:spPr>
          <a:xfrm>
            <a:off x="4681329" y="1325229"/>
            <a:ext cx="3766678" cy="72500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C90F23A-838C-478E-A356-0F1C12FB8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03" y="2376344"/>
            <a:ext cx="3502720" cy="72500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7C843CC-7E97-4044-8F08-21A20F51E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03" y="3736083"/>
            <a:ext cx="3772068" cy="59609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B6A0E38-6330-4CA7-94FD-7547E5710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9" y="3736083"/>
            <a:ext cx="4242628" cy="1256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0A826E-8143-4487-A4AF-7EB71D207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8" y="2311221"/>
            <a:ext cx="4246991" cy="1268025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37712D-53BD-4C98-B536-527DA0E0C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9" y="1159842"/>
            <a:ext cx="3486150" cy="1044671"/>
          </a:xfrm>
          <a:prstGeom prst="rect">
            <a:avLst/>
          </a:prstGeom>
        </p:spPr>
      </p:pic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9F993B-AEAB-451B-9A0F-5A448F065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65" y="184378"/>
            <a:ext cx="5403273" cy="49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222C90-2697-4C82-83FB-90FB9E825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1" y="513824"/>
            <a:ext cx="4028546" cy="3988261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C7F6BE38-F456-47B7-B14B-08471E78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97" y="822463"/>
            <a:ext cx="4028546" cy="3494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09246-3053-1C5C-E7B5-B429A86883CF}"/>
              </a:ext>
            </a:extLst>
          </p:cNvPr>
          <p:cNvSpPr txBox="1"/>
          <p:nvPr/>
        </p:nvSpPr>
        <p:spPr>
          <a:xfrm>
            <a:off x="5869970" y="513823"/>
            <a:ext cx="457731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50" b="1" dirty="0">
                <a:latin typeface="Georgia" panose="02040502050405020303" pitchFamily="18" charset="0"/>
              </a:rPr>
              <a:t>Self Stigma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1662493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360C09-4F6C-4616-96C2-EF470652DEC5}"/>
              </a:ext>
            </a:extLst>
          </p:cNvPr>
          <p:cNvSpPr txBox="1"/>
          <p:nvPr/>
        </p:nvSpPr>
        <p:spPr>
          <a:xfrm>
            <a:off x="6238567" y="569214"/>
            <a:ext cx="2421652" cy="367317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fontAlgn="auto">
              <a:lnSpc>
                <a:spcPct val="85000"/>
              </a:lnSpc>
              <a:spcAft>
                <a:spcPts val="450"/>
              </a:spcAft>
              <a:defRPr/>
            </a:pPr>
            <a:r>
              <a:rPr lang="en-US" sz="3300" b="1" spc="-38" dirty="0">
                <a:latin typeface="Georgia" panose="02040502050405020303" pitchFamily="18" charset="0"/>
                <a:ea typeface="+mj-ea"/>
                <a:cs typeface="+mj-cs"/>
              </a:rPr>
              <a:t>So, What Can We Do?</a:t>
            </a:r>
          </a:p>
          <a:p>
            <a:pPr algn="ctr" fontAlgn="auto">
              <a:lnSpc>
                <a:spcPct val="85000"/>
              </a:lnSpc>
              <a:spcAft>
                <a:spcPts val="450"/>
              </a:spcAft>
              <a:defRPr/>
            </a:pPr>
            <a:r>
              <a:rPr lang="en-US" sz="3300" b="1" spc="-38" dirty="0">
                <a:latin typeface="Georgia" panose="02040502050405020303" pitchFamily="18" charset="0"/>
                <a:ea typeface="+mj-ea"/>
                <a:cs typeface="+mj-cs"/>
              </a:rPr>
              <a:t>How To Thrive In A Broken Culture</a:t>
            </a:r>
          </a:p>
        </p:txBody>
      </p:sp>
      <p:pic>
        <p:nvPicPr>
          <p:cNvPr id="10" name="Content Placeholder 4" descr="A picture containing bird&#10;&#10;Description automatically generated">
            <a:extLst>
              <a:ext uri="{FF2B5EF4-FFF2-40B4-BE49-F238E27FC236}">
                <a16:creationId xmlns:a16="http://schemas.microsoft.com/office/drawing/2014/main" id="{C0F8254C-4DF0-5E69-34F9-10FD308DA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2" y="478815"/>
            <a:ext cx="4962617" cy="41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17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52231F-281A-4267-9231-966FBAF663B6}"/>
              </a:ext>
            </a:extLst>
          </p:cNvPr>
          <p:cNvSpPr txBox="1"/>
          <p:nvPr/>
        </p:nvSpPr>
        <p:spPr>
          <a:xfrm>
            <a:off x="708136" y="3856196"/>
            <a:ext cx="7617326" cy="807243"/>
          </a:xfrm>
          <a:prstGeom prst="rect">
            <a:avLst/>
          </a:prstGeom>
          <a:solidFill>
            <a:srgbClr val="C3BEA6"/>
          </a:solidFill>
        </p:spPr>
        <p:txBody>
          <a:bodyPr vert="horz" lIns="68580" tIns="34290" rIns="68580" bIns="34290" rtlCol="0" anchor="b">
            <a:normAutofit/>
          </a:bodyPr>
          <a:lstStyle/>
          <a:p>
            <a:pPr algn="ctr" fontAlgn="auto">
              <a:lnSpc>
                <a:spcPct val="85000"/>
              </a:lnSpc>
              <a:spcAft>
                <a:spcPts val="450"/>
              </a:spcAft>
              <a:defRPr/>
            </a:pPr>
            <a:r>
              <a:rPr lang="en-US" sz="2850" b="1" spc="-38" dirty="0">
                <a:latin typeface="Georgia" panose="02040502050405020303" pitchFamily="18" charset="0"/>
                <a:ea typeface="+mj-ea"/>
                <a:cs typeface="+mj-cs"/>
              </a:rPr>
              <a:t>Hint: Not Fixable With Yoga And Pizza…or Commemorative Tokens</a:t>
            </a:r>
          </a:p>
        </p:txBody>
      </p:sp>
      <p:pic>
        <p:nvPicPr>
          <p:cNvPr id="2" name="Picture 1" descr="A drawing of a person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6" y="793263"/>
            <a:ext cx="2323862" cy="2242526"/>
          </a:xfrm>
          <a:prstGeom prst="rect">
            <a:avLst/>
          </a:prstGeom>
        </p:spPr>
      </p:pic>
      <p:pic>
        <p:nvPicPr>
          <p:cNvPr id="4" name="Picture 3" descr="A hand holding a plastic bag with a label on it&#10;&#10;Description automatically generated with low confidence">
            <a:extLst>
              <a:ext uri="{FF2B5EF4-FFF2-40B4-BE49-F238E27FC236}">
                <a16:creationId xmlns:a16="http://schemas.microsoft.com/office/drawing/2014/main" id="{F3384A03-0512-6E6A-2B64-2E0A0A93D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40" y="480061"/>
            <a:ext cx="2051285" cy="286893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CB65B5B-DB77-D225-6599-91B1C5449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721" y="480061"/>
            <a:ext cx="2302316" cy="28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9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239751" y="39756"/>
            <a:ext cx="8905461" cy="668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latin typeface="Georgia" panose="02040502050405020303" pitchFamily="18" charset="0"/>
                <a:cs typeface="Geeza Pro" panose="02000400000000000000" pitchFamily="2" charset="-78"/>
              </a:rPr>
              <a:t>Take A Self Inventory</a:t>
            </a:r>
            <a:endParaRPr sz="3100" dirty="0">
              <a:latin typeface="Georgia" panose="02040502050405020303" pitchFamily="18" charset="0"/>
              <a:cs typeface="Geeza Pro" panose="02000400000000000000" pitchFamily="2" charset="-78"/>
            </a:endParaRPr>
          </a:p>
        </p:txBody>
      </p:sp>
      <p:pic>
        <p:nvPicPr>
          <p:cNvPr id="129" name="Google Shape;129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60610" y="756082"/>
            <a:ext cx="5822779" cy="388756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1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0" i="0" u="none" strike="noStrike" cap="non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3600" b="0" i="0" u="none" strike="noStrike" cap="non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1"/>
          <p:cNvSpPr txBox="1"/>
          <p:nvPr/>
        </p:nvSpPr>
        <p:spPr>
          <a:xfrm>
            <a:off x="7469686" y="4032918"/>
            <a:ext cx="16743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Corps HM. COMBAT AND OPERATIONAL STRESS FIRST AID: Caregiver Training Manual.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3E51-9EFF-5542-9B95-37CF5D6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671" y="1342933"/>
            <a:ext cx="3015370" cy="1971038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>
                <a:latin typeface="Georgia" panose="02040502050405020303" pitchFamily="18" charset="0"/>
              </a:rPr>
              <a:t>Find Skills That Work For You (Acutely and Long-Term)</a:t>
            </a:r>
          </a:p>
        </p:txBody>
      </p:sp>
      <p:pic>
        <p:nvPicPr>
          <p:cNvPr id="7" name="Picture 6" descr="Letter, calendar&#10;&#10;Description automatically generated">
            <a:extLst>
              <a:ext uri="{FF2B5EF4-FFF2-40B4-BE49-F238E27FC236}">
                <a16:creationId xmlns:a16="http://schemas.microsoft.com/office/drawing/2014/main" id="{A7C36293-656E-4E63-975C-06807F36D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r="2" b="2"/>
          <a:stretch/>
        </p:blipFill>
        <p:spPr>
          <a:xfrm>
            <a:off x="0" y="75117"/>
            <a:ext cx="2486079" cy="225333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CC4F231-C429-4B20-AA40-0C7A695E36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r="7291" b="3"/>
          <a:stretch/>
        </p:blipFill>
        <p:spPr>
          <a:xfrm>
            <a:off x="2646101" y="75117"/>
            <a:ext cx="2486079" cy="2253335"/>
          </a:xfrm>
          <a:prstGeom prst="rect">
            <a:avLst/>
          </a:prstGeom>
        </p:spPr>
      </p:pic>
      <p:pic>
        <p:nvPicPr>
          <p:cNvPr id="9" name="Picture 8" descr="A person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51AC0E44-63BA-42F7-BDC4-59E4CD6C9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5" r="4" b="2905"/>
          <a:stretch/>
        </p:blipFill>
        <p:spPr>
          <a:xfrm>
            <a:off x="0" y="2392143"/>
            <a:ext cx="2486062" cy="2253335"/>
          </a:xfrm>
          <a:prstGeom prst="rect">
            <a:avLst/>
          </a:prstGeom>
        </p:spPr>
      </p:pic>
      <p:pic>
        <p:nvPicPr>
          <p:cNvPr id="5" name="Picture 4" descr="A person sitting on the beach&#10;&#10;Description automatically generated with low confidence">
            <a:extLst>
              <a:ext uri="{FF2B5EF4-FFF2-40B4-BE49-F238E27FC236}">
                <a16:creationId xmlns:a16="http://schemas.microsoft.com/office/drawing/2014/main" id="{73073665-D654-4BF8-91E3-5ABDB20A8E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r="2" b="2"/>
          <a:stretch/>
        </p:blipFill>
        <p:spPr>
          <a:xfrm>
            <a:off x="2646118" y="2392143"/>
            <a:ext cx="2486062" cy="2253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C0D8EA-E76E-1A48-B31F-74F2B92D4679}"/>
              </a:ext>
            </a:extLst>
          </p:cNvPr>
          <p:cNvSpPr txBox="1"/>
          <p:nvPr/>
        </p:nvSpPr>
        <p:spPr>
          <a:xfrm>
            <a:off x="643548" y="1979535"/>
            <a:ext cx="2403787" cy="2422286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/>
          <a:p>
            <a:pPr marL="214313" indent="-214313" eaLnBrk="1" fontAlgn="auto" hangingPunct="1">
              <a:spcBef>
                <a:spcPts val="0"/>
              </a:spcBef>
              <a:spcAft>
                <a:spcPts val="450"/>
              </a:spcAft>
              <a:buFont typeface="Calibri" panose="020F0502020204030204" pitchFamily="34" charset="0"/>
              <a:buChar char="v"/>
              <a:defRPr/>
            </a:pPr>
            <a:endParaRPr lang="en-US" sz="1350" dirty="0">
              <a:solidFill>
                <a:srgbClr val="000000">
                  <a:lumMod val="75000"/>
                  <a:lumOff val="25000"/>
                </a:srgbClr>
              </a:solidFill>
              <a:latin typeface="Century Schoolbook" panose="020406040505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41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964697" y="-159939"/>
            <a:ext cx="3753970" cy="319878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Georgia" panose="02040502050405020303" pitchFamily="18" charset="0"/>
              </a:rPr>
            </a:br>
            <a:r>
              <a:rPr lang="en-US" b="1" dirty="0">
                <a:latin typeface="Georgia" panose="02040502050405020303" pitchFamily="18" charset="0"/>
              </a:rPr>
              <a:t>Disclosures</a:t>
            </a:r>
          </a:p>
        </p:txBody>
      </p:sp>
      <p:pic>
        <p:nvPicPr>
          <p:cNvPr id="5" name="Picture 4" descr="A screen shot of a phone&#10;&#10;Description automatically generated with low confidence">
            <a:extLst>
              <a:ext uri="{FF2B5EF4-FFF2-40B4-BE49-F238E27FC236}">
                <a16:creationId xmlns:a16="http://schemas.microsoft.com/office/drawing/2014/main" id="{639A6790-4D57-B5C2-B1AA-7C8261238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26117" b="-2"/>
          <a:stretch/>
        </p:blipFill>
        <p:spPr>
          <a:xfrm>
            <a:off x="16" y="8"/>
            <a:ext cx="4179289" cy="47026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21671" y="531715"/>
            <a:ext cx="4752166" cy="4395084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My perspective is my own, and </a:t>
            </a:r>
            <a:r>
              <a:rPr lang="en-US" sz="2000" u="sng" dirty="0">
                <a:latin typeface="Georgia" panose="02040502050405020303" pitchFamily="18" charset="0"/>
              </a:rPr>
              <a:t>doesn’t represent the university</a:t>
            </a:r>
            <a:r>
              <a:rPr lang="en-US" sz="2000" dirty="0">
                <a:latin typeface="Georgia" panose="02040502050405020303" pitchFamily="18" charset="0"/>
              </a:rPr>
              <a:t>. It also represents that of my own identities (white, female)</a:t>
            </a:r>
            <a:endParaRPr lang="en-US" sz="2000" u="sng" dirty="0">
              <a:latin typeface="Georgia" panose="020405020504050203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 use humor (often through pop culture and silly cartoons) as a defense mechanism, but also to break up an otherwise hard topic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This information can sometimes be triggering of your experience, whatever you are feeling is OK, Including rage at me for having this conversation and the way I choose to have it</a:t>
            </a:r>
          </a:p>
        </p:txBody>
      </p:sp>
    </p:spTree>
    <p:extLst>
      <p:ext uri="{BB962C8B-B14F-4D97-AF65-F5344CB8AC3E}">
        <p14:creationId xmlns:p14="http://schemas.microsoft.com/office/powerpoint/2010/main" val="3824524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0A115-3695-5D32-5DA7-92F172F90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CD7F-9863-A1C2-F143-61BAD96F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3" y="1577578"/>
            <a:ext cx="5919016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Focus On: Meaning/Purpose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8EA93C4-AF0D-CB53-B87E-39F409EE4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91" y="182185"/>
            <a:ext cx="3288243" cy="438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24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20BA43-8067-068E-1271-1885AB88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767" y="-185773"/>
            <a:ext cx="7269480" cy="994172"/>
          </a:xfrm>
        </p:spPr>
        <p:txBody>
          <a:bodyPr/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Consider: Three Good Things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5525D3-A9E5-5867-AEB7-D5C567013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90" y="581174"/>
            <a:ext cx="8024112" cy="3981152"/>
          </a:xfrm>
        </p:spPr>
        <p:txBody>
          <a:bodyPr>
            <a:noAutofit/>
          </a:bodyPr>
          <a:lstStyle/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025" dirty="0">
                <a:latin typeface="Georgia" panose="02040502050405020303" pitchFamily="18" charset="0"/>
                <a:cs typeface="Arial" panose="020B0604020202020204" pitchFamily="34" charset="0"/>
              </a:rPr>
              <a:t>Daily for 15 days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025" dirty="0">
                <a:latin typeface="Georgia" panose="02040502050405020303" pitchFamily="18" charset="0"/>
                <a:cs typeface="Arial" panose="020B0604020202020204" pitchFamily="34" charset="0"/>
              </a:rPr>
              <a:t>Text reminder 2 hours before bed</a:t>
            </a:r>
          </a:p>
          <a:p>
            <a:pPr lvl="1"/>
            <a:r>
              <a:rPr lang="en-US" sz="2025" dirty="0">
                <a:latin typeface="Georgia" panose="02040502050405020303" pitchFamily="18" charset="0"/>
                <a:cs typeface="Arial" panose="020B0604020202020204" pitchFamily="34" charset="0"/>
              </a:rPr>
              <a:t>What went well today, what was your role in making that happen</a:t>
            </a:r>
          </a:p>
          <a:p>
            <a:pPr lvl="1"/>
            <a:r>
              <a:rPr lang="en-US" sz="2025" dirty="0">
                <a:latin typeface="Georgia" panose="02040502050405020303" pitchFamily="18" charset="0"/>
                <a:cs typeface="Arial" panose="020B0604020202020204" pitchFamily="34" charset="0"/>
              </a:rPr>
              <a:t>Selecting a positive emotion to describe how you felt about those good things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025" dirty="0">
                <a:latin typeface="Georgia" panose="02040502050405020303" pitchFamily="18" charset="0"/>
              </a:rPr>
              <a:t>Significant improvements from baseline in emotional exhaustion, depression symptoms and happiness at 1 month, 6 months and 12 months, and in work–life balance at 1 month and 6 months 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2025" dirty="0">
                <a:latin typeface="Georgia" panose="02040502050405020303" pitchFamily="18" charset="0"/>
              </a:rPr>
              <a:t>Exploratory subgroup analyses of participants meeting ‘concerning’ criteria at baseline revealed even larger effects at all assessment points</a:t>
            </a:r>
            <a:endParaRPr lang="en-US" sz="2025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13DA7-5B8E-B302-0C96-E50F6256D670}"/>
              </a:ext>
            </a:extLst>
          </p:cNvPr>
          <p:cNvSpPr txBox="1"/>
          <p:nvPr/>
        </p:nvSpPr>
        <p:spPr>
          <a:xfrm>
            <a:off x="6136402" y="42635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Sexton &amp; Adair, 2019</a:t>
            </a:r>
          </a:p>
        </p:txBody>
      </p:sp>
    </p:spTree>
    <p:extLst>
      <p:ext uri="{BB962C8B-B14F-4D97-AF65-F5344CB8AC3E}">
        <p14:creationId xmlns:p14="http://schemas.microsoft.com/office/powerpoint/2010/main" val="638805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8" y="231433"/>
            <a:ext cx="4030905" cy="744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21" y="347987"/>
            <a:ext cx="3367710" cy="4379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4" y="975947"/>
            <a:ext cx="2977773" cy="1423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6" y="2475302"/>
            <a:ext cx="2783493" cy="232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01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93A5-9CA7-4187-AEA8-21E08832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6" y="566898"/>
            <a:ext cx="8264205" cy="9126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  <a:cs typeface="Arial" panose="020B0604020202020204" pitchFamily="34" charset="0"/>
              </a:rPr>
              <a:t>Social Media/Media Exposure Limits </a:t>
            </a:r>
            <a:br>
              <a:rPr lang="en-US" b="1" dirty="0">
                <a:latin typeface="Georgia" panose="02040502050405020303" pitchFamily="18" charset="0"/>
              </a:rPr>
            </a:b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402DFF-C8D4-4B2A-9350-DC4FF6B95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" y="1479508"/>
            <a:ext cx="5320287" cy="2668952"/>
          </a:xfrm>
        </p:spPr>
      </p:pic>
      <p:pic>
        <p:nvPicPr>
          <p:cNvPr id="4" name="Picture 2" descr="How to Stay Sane as a Cartoonist in Trumpland | The New Yorker">
            <a:extLst>
              <a:ext uri="{FF2B5EF4-FFF2-40B4-BE49-F238E27FC236}">
                <a16:creationId xmlns:a16="http://schemas.microsoft.com/office/drawing/2014/main" id="{E73CA323-E690-4D00-9202-CF3383B8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1094" y="1330231"/>
            <a:ext cx="3373022" cy="32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5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41" y="-300304"/>
            <a:ext cx="8024446" cy="1138012"/>
          </a:xfrm>
        </p:spPr>
        <p:txBody>
          <a:bodyPr/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Check-In On 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241" y="725557"/>
            <a:ext cx="8643916" cy="3851902"/>
          </a:xfrm>
        </p:spPr>
        <p:txBody>
          <a:bodyPr>
            <a:normAutofit fontScale="92500" lnSpcReduction="20000"/>
          </a:bodyPr>
          <a:lstStyle/>
          <a:p>
            <a:pPr marL="214313" indent="-214313" algn="l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alibri" panose="020F0502020204030204" pitchFamily="34" charset="0"/>
              <a:buChar char="•"/>
              <a:defRPr/>
            </a:pPr>
            <a:r>
              <a:rPr lang="en-US" sz="3000" dirty="0">
                <a:latin typeface="Georgia" panose="02040502050405020303" pitchFamily="18" charset="0"/>
              </a:rPr>
              <a:t>A supportive work environment is a buffering factor of negative psychological health among healthcare workers---protects them from PTSD </a:t>
            </a:r>
          </a:p>
          <a:p>
            <a:pPr marL="557213" lvl="1" indent="-214313">
              <a:spcAft>
                <a:spcPts val="450"/>
              </a:spcAft>
              <a:buFont typeface="Calibri" panose="020F0502020204030204" pitchFamily="34" charset="0"/>
              <a:buChar char="•"/>
              <a:defRPr/>
            </a:pPr>
            <a:r>
              <a:rPr lang="en-US" sz="3000" dirty="0">
                <a:latin typeface="Georgia" panose="02040502050405020303" pitchFamily="18" charset="0"/>
              </a:rPr>
              <a:t>During the pandemic: social support had the greatest impact on the mental health of  healthcare workers </a:t>
            </a:r>
          </a:p>
          <a:p>
            <a:pPr marL="234950" indent="-227013" algn="l">
              <a:spcAft>
                <a:spcPts val="450"/>
              </a:spcAft>
              <a:buFont typeface="Calibri" panose="020F0502020204030204" pitchFamily="34" charset="0"/>
              <a:buChar char="•"/>
              <a:defRPr/>
            </a:pPr>
            <a:r>
              <a:rPr lang="en-US" sz="3000" dirty="0">
                <a:latin typeface="Georgia" panose="02040502050405020303" pitchFamily="18" charset="0"/>
                <a:cs typeface="Arial" panose="020B0604020202020204" pitchFamily="34" charset="0"/>
              </a:rPr>
              <a:t>Supportive supervisors and leadership are </a:t>
            </a:r>
            <a:r>
              <a:rPr lang="en-US" sz="3000" b="1" dirty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key</a:t>
            </a:r>
          </a:p>
          <a:p>
            <a:pPr marL="577850" lvl="2">
              <a:tabLst>
                <a:tab pos="398463" algn="l"/>
              </a:tabLst>
            </a:pPr>
            <a:r>
              <a:rPr lang="en-US" sz="3000" dirty="0">
                <a:latin typeface="Georgia" panose="02040502050405020303" pitchFamily="18" charset="0"/>
              </a:rPr>
              <a:t>In multilevel models, odds of burnout were 40% lower in those feeling valued by their organizations </a:t>
            </a:r>
            <a:endParaRPr lang="en-US" sz="30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en-US" sz="1650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226C6EE-F5D0-42BC-BC64-9D9AC9411D0B}" type="slidenum">
              <a:rPr lang="en-US" sz="2700">
                <a:solidFill>
                  <a:srgbClr val="46464A">
                    <a:lumMod val="60000"/>
                    <a:lumOff val="40000"/>
                  </a:srgbClr>
                </a:solidFill>
                <a:latin typeface="Century Schoolbook" panose="02040604050505020304"/>
                <a:ea typeface="+mn-ea"/>
              </a:rPr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sz="2700" dirty="0">
              <a:solidFill>
                <a:srgbClr val="46464A">
                  <a:lumMod val="60000"/>
                  <a:lumOff val="40000"/>
                </a:srgbClr>
              </a:solidFill>
              <a:latin typeface="Century Schoolbook" panose="02040604050505020304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5876" y="4400389"/>
            <a:ext cx="16498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450"/>
              </a:spcAft>
              <a:defRPr/>
            </a:pPr>
            <a:r>
              <a:rPr lang="en-US" sz="1350" dirty="0">
                <a:latin typeface="Georgia" panose="02040502050405020303" pitchFamily="18" charset="0"/>
              </a:rPr>
              <a:t>Si et al, 2020</a:t>
            </a:r>
            <a:endParaRPr lang="en-US" sz="135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9767" y="4400389"/>
            <a:ext cx="16786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Feingold et al,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01769-8E03-6B6C-078F-7780FC9753C4}"/>
              </a:ext>
            </a:extLst>
          </p:cNvPr>
          <p:cNvSpPr txBox="1"/>
          <p:nvPr/>
        </p:nvSpPr>
        <p:spPr>
          <a:xfrm>
            <a:off x="3359207" y="4384700"/>
            <a:ext cx="460423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Prasad et al,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1FC0A-AEE0-B542-A0BD-976AB79197F9}"/>
              </a:ext>
            </a:extLst>
          </p:cNvPr>
          <p:cNvSpPr txBox="1"/>
          <p:nvPr/>
        </p:nvSpPr>
        <p:spPr>
          <a:xfrm>
            <a:off x="1922106" y="4384700"/>
            <a:ext cx="46046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Kovner et al,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3C7531-D4C6-B464-6015-CB23370F00B3}"/>
              </a:ext>
            </a:extLst>
          </p:cNvPr>
          <p:cNvSpPr txBox="1"/>
          <p:nvPr/>
        </p:nvSpPr>
        <p:spPr>
          <a:xfrm>
            <a:off x="0" y="4384700"/>
            <a:ext cx="462413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Georgia" panose="02040502050405020303" pitchFamily="18" charset="0"/>
                <a:cs typeface="Geeza Pro" panose="02000400000000000000" pitchFamily="2" charset="-78"/>
              </a:rPr>
              <a:t>Karakcheyeva</a:t>
            </a:r>
            <a:r>
              <a:rPr lang="en-US" dirty="0">
                <a:latin typeface="Georgia" panose="02040502050405020303" pitchFamily="18" charset="0"/>
                <a:cs typeface="Geeza Pro" panose="02000400000000000000" pitchFamily="2" charset="-78"/>
              </a:rPr>
              <a:t> et al, 2024</a:t>
            </a:r>
          </a:p>
        </p:txBody>
      </p:sp>
    </p:spTree>
    <p:extLst>
      <p:ext uri="{BB962C8B-B14F-4D97-AF65-F5344CB8AC3E}">
        <p14:creationId xmlns:p14="http://schemas.microsoft.com/office/powerpoint/2010/main" val="300050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0198-186C-415C-8DC8-13B48171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-9938"/>
            <a:ext cx="8410726" cy="807381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latin typeface="Georgia" panose="02040502050405020303" pitchFamily="18" charset="0"/>
              </a:rPr>
              <a:t>In Other Words, Be Vulnerable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BC90A-82E8-4387-AEF4-9F162B16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997527"/>
            <a:ext cx="8894618" cy="4604431"/>
          </a:xfrm>
        </p:spPr>
        <p:txBody>
          <a:bodyPr>
            <a:noAutofit/>
          </a:bodyPr>
          <a:lstStyle/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3000" b="1" dirty="0">
                <a:latin typeface="Georgia" panose="02040502050405020303" pitchFamily="18" charset="0"/>
              </a:rPr>
              <a:t>Definition</a:t>
            </a:r>
            <a:r>
              <a:rPr lang="en-US" sz="3000" dirty="0">
                <a:latin typeface="Georgia" panose="02040502050405020303" pitchFamily="18" charset="0"/>
              </a:rPr>
              <a:t>: Uncertainty, risk, and emotional exposure </a:t>
            </a: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Georgia" panose="02040502050405020303" pitchFamily="18" charset="0"/>
              </a:rPr>
              <a:t>Self-disclosure reciprocity: </a:t>
            </a:r>
            <a:r>
              <a:rPr lang="en-US" sz="3000" dirty="0">
                <a:solidFill>
                  <a:srgbClr val="000000"/>
                </a:solidFill>
                <a:latin typeface="Georgia" panose="02040502050405020303" pitchFamily="18" charset="0"/>
              </a:rPr>
              <a:t>Create a culture of openness and support</a:t>
            </a:r>
            <a:endParaRPr lang="en-US" sz="3000" dirty="0">
              <a:latin typeface="Georgia" panose="02040502050405020303" pitchFamily="18" charset="0"/>
            </a:endParaRP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Georgia" panose="02040502050405020303" pitchFamily="18" charset="0"/>
              </a:rPr>
              <a:t>Courage and Empathy: Important in leadership </a:t>
            </a:r>
            <a:endParaRPr lang="en-US" sz="3000" b="1" dirty="0">
              <a:latin typeface="Georgia" panose="02040502050405020303" pitchFamily="18" charset="0"/>
            </a:endParaRPr>
          </a:p>
          <a:p>
            <a:pPr marL="120650" indent="-12065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Georgia" panose="02040502050405020303" pitchFamily="18" charset="0"/>
              </a:rPr>
              <a:t>Birthplace of innovation and creativity</a:t>
            </a:r>
          </a:p>
          <a:p>
            <a:pPr algn="l"/>
            <a:endParaRPr lang="en-US" sz="1875" dirty="0">
              <a:latin typeface="Georgia" panose="02040502050405020303" pitchFamily="18" charset="0"/>
            </a:endParaRPr>
          </a:p>
          <a:p>
            <a:endParaRPr lang="en-US" sz="1875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02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67A0E-E141-E85E-D8EF-2FC45DFA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148152"/>
            <a:ext cx="8829674" cy="993775"/>
          </a:xfrm>
        </p:spPr>
        <p:txBody>
          <a:bodyPr/>
          <a:lstStyle/>
          <a:p>
            <a:r>
              <a:rPr lang="en-US" sz="4000" b="1" dirty="0">
                <a:latin typeface="Georgia" panose="02040502050405020303" pitchFamily="18" charset="0"/>
              </a:rPr>
              <a:t>Even As A System: Transparency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49769-6C32-96FD-5D62-5363B7760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1141927"/>
            <a:ext cx="8829674" cy="3117995"/>
          </a:xfrm>
        </p:spPr>
        <p:txBody>
          <a:bodyPr/>
          <a:lstStyle/>
          <a:p>
            <a:pPr lvl="1"/>
            <a:r>
              <a:rPr lang="en-US" sz="2300" dirty="0">
                <a:latin typeface="Georgia" panose="02040502050405020303" pitchFamily="18" charset="0"/>
                <a:cs typeface="Arial" panose="020B0604020202020204" pitchFamily="34" charset="0"/>
              </a:rPr>
              <a:t>Be open and honest (within your own boundaries):</a:t>
            </a:r>
          </a:p>
          <a:p>
            <a:pPr lvl="2"/>
            <a:r>
              <a:rPr lang="en-US" sz="2300" dirty="0">
                <a:latin typeface="Georgia" panose="02040502050405020303" pitchFamily="18" charset="0"/>
                <a:cs typeface="Arial" panose="020B0604020202020204" pitchFamily="34" charset="0"/>
              </a:rPr>
              <a:t>Say what you know are facts, say what you don’t know but are trying to find out (or found out and can’t do, with a rationale)</a:t>
            </a:r>
          </a:p>
          <a:p>
            <a:pPr lvl="2"/>
            <a:r>
              <a:rPr lang="en-US" sz="2300" dirty="0">
                <a:latin typeface="Georgia" panose="02040502050405020303" pitchFamily="18" charset="0"/>
                <a:cs typeface="Arial" panose="020B0604020202020204" pitchFamily="34" charset="0"/>
              </a:rPr>
              <a:t>Recognize strengths and limits (of yourself and your team)</a:t>
            </a:r>
          </a:p>
          <a:p>
            <a:pPr lvl="2"/>
            <a:r>
              <a:rPr lang="en-US" sz="2300" dirty="0">
                <a:latin typeface="Georgia" panose="02040502050405020303" pitchFamily="18" charset="0"/>
                <a:cs typeface="Arial" panose="020B0604020202020204" pitchFamily="34" charset="0"/>
              </a:rPr>
              <a:t>Can’t communicate TOO MUCH</a:t>
            </a:r>
          </a:p>
          <a:p>
            <a:pPr lvl="1"/>
            <a:r>
              <a:rPr lang="en-US" sz="2300" dirty="0">
                <a:latin typeface="Georgia" panose="02040502050405020303" pitchFamily="18" charset="0"/>
                <a:cs typeface="Arial" panose="020B0604020202020204" pitchFamily="34" charset="0"/>
              </a:rPr>
              <a:t>Allow for feedback, sharing concerns</a:t>
            </a:r>
          </a:p>
          <a:p>
            <a:pPr lvl="2"/>
            <a:r>
              <a:rPr lang="en-US" sz="2300" dirty="0">
                <a:latin typeface="Georgia" panose="02040502050405020303" pitchFamily="18" charset="0"/>
                <a:cs typeface="Arial" panose="020B0604020202020204" pitchFamily="34" charset="0"/>
              </a:rPr>
              <a:t>Feeling heard is half the battle</a:t>
            </a:r>
          </a:p>
          <a:p>
            <a:pPr lvl="2"/>
            <a:r>
              <a:rPr lang="en-US" sz="2300" dirty="0">
                <a:latin typeface="Georgia" panose="02040502050405020303" pitchFamily="18" charset="0"/>
                <a:cs typeface="Arial" panose="020B0604020202020204" pitchFamily="34" charset="0"/>
              </a:rPr>
              <a:t>Acknowledge and normalize feelings</a:t>
            </a:r>
          </a:p>
        </p:txBody>
      </p:sp>
    </p:spTree>
    <p:extLst>
      <p:ext uri="{BB962C8B-B14F-4D97-AF65-F5344CB8AC3E}">
        <p14:creationId xmlns:p14="http://schemas.microsoft.com/office/powerpoint/2010/main" val="212630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A5B6-2C92-2181-7407-8D097EFC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378" y="-194066"/>
            <a:ext cx="7146326" cy="923330"/>
          </a:xfrm>
        </p:spPr>
        <p:txBody>
          <a:bodyPr/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Plus, Burnout is Contagious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EC4A0-53CC-229E-F17A-C987CA618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3" y="495282"/>
            <a:ext cx="7500491" cy="2648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4AA7E-D1EE-6D9D-AAD6-1972758A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38" y="3143950"/>
            <a:ext cx="4592160" cy="1199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AE3F0-D87F-CE5E-543D-AD8C0F62013E}"/>
              </a:ext>
            </a:extLst>
          </p:cNvPr>
          <p:cNvSpPr txBox="1"/>
          <p:nvPr/>
        </p:nvSpPr>
        <p:spPr>
          <a:xfrm>
            <a:off x="209293" y="3077999"/>
            <a:ext cx="2250435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Intraclass correlation coefficients (ICC) describe how strongly healthcare workers in the same work setting resemble each other</a:t>
            </a: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 dirty="0">
              <a:solidFill>
                <a:srgbClr val="333333"/>
              </a:solidFill>
              <a:latin typeface="Georgia" panose="02040502050405020303" pitchFamily="18" charset="0"/>
              <a:ea typeface="+mn-ea"/>
            </a:endParaRPr>
          </a:p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dirty="0">
                <a:solidFill>
                  <a:srgbClr val="333333"/>
                </a:solidFill>
                <a:latin typeface="Georgia" panose="02040502050405020303" pitchFamily="18" charset="0"/>
                <a:ea typeface="+mn-ea"/>
              </a:rPr>
              <a:t>.01 considered a small effect, .10 considered a medium affect, and .25 considered a large effect</a:t>
            </a:r>
            <a:endParaRPr lang="en-US" sz="1125" dirty="0">
              <a:solidFill>
                <a:srgbClr val="000000"/>
              </a:solidFill>
              <a:latin typeface="Georgia" panose="02040502050405020303" pitchFamily="18" charset="0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857D5-CCE9-C805-8779-80C951EF6C1E}"/>
              </a:ext>
            </a:extLst>
          </p:cNvPr>
          <p:cNvSpPr txBox="1"/>
          <p:nvPr/>
        </p:nvSpPr>
        <p:spPr>
          <a:xfrm>
            <a:off x="6267482" y="3282007"/>
            <a:ext cx="2385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Amount of shared variance at the work setting level in assessments of emotional exhaustion was 15-17%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A7626-3C63-C3B9-DED0-9E6CB1E0E950}"/>
              </a:ext>
            </a:extLst>
          </p:cNvPr>
          <p:cNvSpPr txBox="1"/>
          <p:nvPr/>
        </p:nvSpPr>
        <p:spPr>
          <a:xfrm>
            <a:off x="6757939" y="4352652"/>
            <a:ext cx="17324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Georgia" panose="02040502050405020303" pitchFamily="18" charset="0"/>
                <a:ea typeface="+mn-ea"/>
              </a:rPr>
              <a:t>Sexton et al, 2022</a:t>
            </a:r>
          </a:p>
        </p:txBody>
      </p:sp>
    </p:spTree>
    <p:extLst>
      <p:ext uri="{BB962C8B-B14F-4D97-AF65-F5344CB8AC3E}">
        <p14:creationId xmlns:p14="http://schemas.microsoft.com/office/powerpoint/2010/main" val="1860817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8A14-46E3-5939-8AEE-1E798C1C5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609144-1F69-16B7-404C-6E254DAF3E4E}"/>
              </a:ext>
            </a:extLst>
          </p:cNvPr>
          <p:cNvSpPr txBox="1"/>
          <p:nvPr/>
        </p:nvSpPr>
        <p:spPr>
          <a:xfrm>
            <a:off x="6359810" y="678924"/>
            <a:ext cx="24651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202020"/>
                </a:solidFill>
                <a:latin typeface="Georgia" panose="02040502050405020303" pitchFamily="18" charset="0"/>
                <a:ea typeface="Alice"/>
                <a:sym typeface="Alice"/>
              </a:rPr>
              <a:t>The Truth: None of Us Are Simply  “Fine” &amp; It’s </a:t>
            </a:r>
            <a:r>
              <a:rPr lang="en-US" sz="3000" b="1" dirty="0">
                <a:solidFill>
                  <a:srgbClr val="FF0000"/>
                </a:solidFill>
                <a:latin typeface="Georgia" panose="02040502050405020303" pitchFamily="18" charset="0"/>
                <a:ea typeface="Alice"/>
                <a:sym typeface="Alice"/>
              </a:rPr>
              <a:t>about time </a:t>
            </a:r>
            <a:r>
              <a:rPr lang="en-US" sz="3000" b="1" dirty="0">
                <a:solidFill>
                  <a:srgbClr val="202020"/>
                </a:solidFill>
                <a:latin typeface="Georgia" panose="02040502050405020303" pitchFamily="18" charset="0"/>
                <a:ea typeface="Alice"/>
                <a:sym typeface="Alice"/>
              </a:rPr>
              <a:t>we talked about it</a:t>
            </a:r>
          </a:p>
        </p:txBody>
      </p:sp>
      <p:pic>
        <p:nvPicPr>
          <p:cNvPr id="3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2E768138-3D35-5B0F-5C8C-1B02837BB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270740"/>
            <a:ext cx="5476239" cy="40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48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F430C-6D91-758F-5C47-23C6CE52F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F533-359C-326A-1A5F-04FDF56E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98" y="1967297"/>
            <a:ext cx="8400004" cy="695553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300" b="1" dirty="0">
                <a:latin typeface="Georgia" panose="02040502050405020303" pitchFamily="18" charset="0"/>
              </a:rPr>
              <a:t>So, Really, How Do </a:t>
            </a:r>
            <a:r>
              <a:rPr lang="en-US" sz="3300" b="1" dirty="0">
                <a:solidFill>
                  <a:srgbClr val="FF0000"/>
                </a:solidFill>
                <a:latin typeface="Georgia" panose="02040502050405020303" pitchFamily="18" charset="0"/>
              </a:rPr>
              <a:t>You</a:t>
            </a:r>
            <a:r>
              <a:rPr lang="en-US" sz="3300" b="1" dirty="0">
                <a:latin typeface="Georgia" panose="02040502050405020303" pitchFamily="18" charset="0"/>
              </a:rPr>
              <a:t> Feel?</a:t>
            </a:r>
          </a:p>
        </p:txBody>
      </p:sp>
    </p:spTree>
    <p:extLst>
      <p:ext uri="{BB962C8B-B14F-4D97-AF65-F5344CB8AC3E}">
        <p14:creationId xmlns:p14="http://schemas.microsoft.com/office/powerpoint/2010/main" val="157270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9DCC1-5BE5-A157-03F3-424EFBD7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92" y="755296"/>
            <a:ext cx="7546941" cy="2800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729F7-710B-1243-7ED9-64B021907CA4}"/>
              </a:ext>
            </a:extLst>
          </p:cNvPr>
          <p:cNvSpPr txBox="1"/>
          <p:nvPr/>
        </p:nvSpPr>
        <p:spPr>
          <a:xfrm>
            <a:off x="222769" y="342901"/>
            <a:ext cx="5067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University System | 5 Campuses, 2 Statewide Institutes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99B85-E3A1-823A-7413-00C9372964F5}"/>
              </a:ext>
            </a:extLst>
          </p:cNvPr>
          <p:cNvSpPr txBox="1"/>
          <p:nvPr/>
        </p:nvSpPr>
        <p:spPr>
          <a:xfrm>
            <a:off x="1071218" y="3707507"/>
            <a:ext cx="1596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62K+</a:t>
            </a:r>
            <a:r>
              <a:rPr lang="en-US" b="1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4B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spc="100" dirty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STATEWIDE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4D4A6-98BF-6214-F63E-08AF3C953948}"/>
              </a:ext>
            </a:extLst>
          </p:cNvPr>
          <p:cNvSpPr txBox="1"/>
          <p:nvPr/>
        </p:nvSpPr>
        <p:spPr>
          <a:xfrm>
            <a:off x="2974306" y="3707507"/>
            <a:ext cx="1396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14K </a:t>
            </a:r>
          </a:p>
          <a:p>
            <a:pPr algn="ctr"/>
            <a:r>
              <a:rPr lang="en-US" sz="800" spc="100" dirty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GRADUATES /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4A7F2-17A6-C474-90D5-8EAA8558F82C}"/>
              </a:ext>
            </a:extLst>
          </p:cNvPr>
          <p:cNvSpPr txBox="1"/>
          <p:nvPr/>
        </p:nvSpPr>
        <p:spPr>
          <a:xfrm>
            <a:off x="4721898" y="3707507"/>
            <a:ext cx="1518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454K+ </a:t>
            </a:r>
          </a:p>
          <a:p>
            <a:pPr algn="ctr"/>
            <a:r>
              <a:rPr lang="en-US" sz="800" spc="100" dirty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WORLDWIDE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528F7-024F-1D32-AA41-1D0BE3A1406D}"/>
              </a:ext>
            </a:extLst>
          </p:cNvPr>
          <p:cNvSpPr txBox="1"/>
          <p:nvPr/>
        </p:nvSpPr>
        <p:spPr>
          <a:xfrm>
            <a:off x="6599399" y="3707507"/>
            <a:ext cx="1495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19K+</a:t>
            </a:r>
          </a:p>
          <a:p>
            <a:pPr algn="ctr"/>
            <a:r>
              <a:rPr lang="en-US" sz="800" spc="100" dirty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&amp; STAFF</a:t>
            </a:r>
          </a:p>
        </p:txBody>
      </p:sp>
    </p:spTree>
    <p:extLst>
      <p:ext uri="{BB962C8B-B14F-4D97-AF65-F5344CB8AC3E}">
        <p14:creationId xmlns:p14="http://schemas.microsoft.com/office/powerpoint/2010/main" val="3987637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8F8E-7AD5-4C37-BD83-12CC191F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67" y="1492768"/>
            <a:ext cx="3503390" cy="2157964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sz="3300" b="1" dirty="0">
                <a:latin typeface="Georgia" panose="02040502050405020303" pitchFamily="18" charset="0"/>
              </a:rPr>
              <a:t>Any Questions?</a:t>
            </a:r>
            <a:br>
              <a:rPr lang="en-US" sz="3300" b="1" dirty="0">
                <a:latin typeface="Georgia" panose="02040502050405020303" pitchFamily="18" charset="0"/>
              </a:rPr>
            </a:br>
            <a:br>
              <a:rPr lang="en-US" sz="3300" b="1" dirty="0">
                <a:latin typeface="Georgia" panose="02040502050405020303" pitchFamily="18" charset="0"/>
              </a:rPr>
            </a:br>
            <a:r>
              <a:rPr lang="en-US" sz="3300" b="1" dirty="0">
                <a:latin typeface="Georgia" panose="02040502050405020303" pitchFamily="18" charset="0"/>
              </a:rPr>
              <a:t>@drjessigold</a:t>
            </a:r>
            <a:br>
              <a:rPr lang="en-US" sz="3300" b="1" dirty="0">
                <a:latin typeface="Georgia" panose="02040502050405020303" pitchFamily="18" charset="0"/>
              </a:rPr>
            </a:br>
            <a:br>
              <a:rPr lang="en-US" sz="3300" b="1" dirty="0">
                <a:latin typeface="Georgia" panose="02040502050405020303" pitchFamily="18" charset="0"/>
              </a:rPr>
            </a:br>
            <a:r>
              <a:rPr lang="en-US" sz="3300" b="1" dirty="0">
                <a:latin typeface="Georgia" panose="02040502050405020303" pitchFamily="18" charset="0"/>
              </a:rPr>
              <a:t>jgold11@</a:t>
            </a:r>
            <a:r>
              <a:rPr lang="en-US" sz="3300" b="1">
                <a:latin typeface="Georgia" panose="02040502050405020303" pitchFamily="18" charset="0"/>
              </a:rPr>
              <a:t>uthsc. edu</a:t>
            </a:r>
            <a:endParaRPr lang="en-US" sz="3300" b="1" dirty="0">
              <a:latin typeface="Georgia" panose="02040502050405020303" pitchFamily="18" charset="0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D2000006-EB89-3A70-0411-1B17B69D6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" b="5505"/>
          <a:stretch/>
        </p:blipFill>
        <p:spPr>
          <a:xfrm>
            <a:off x="3918857" y="285998"/>
            <a:ext cx="3035162" cy="3364734"/>
          </a:xfrm>
          <a:prstGeom prst="rect">
            <a:avLst/>
          </a:prstGeom>
        </p:spPr>
      </p:pic>
      <p:pic>
        <p:nvPicPr>
          <p:cNvPr id="3" name="Picture 2" descr="A book cover with text and symbols&#10;&#10;Description automatically generated">
            <a:extLst>
              <a:ext uri="{FF2B5EF4-FFF2-40B4-BE49-F238E27FC236}">
                <a16:creationId xmlns:a16="http://schemas.microsoft.com/office/drawing/2014/main" id="{C8EF90CF-859B-26EA-781F-A815F82C8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150" y="2407523"/>
            <a:ext cx="1443874" cy="2147024"/>
          </a:xfrm>
          <a:prstGeom prst="rect">
            <a:avLst/>
          </a:prstGeom>
          <a:noFill/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F3D85F7-F172-EE1F-844D-A129370DF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19" y="190468"/>
            <a:ext cx="2189981" cy="19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1BD7-7009-4B92-A70F-422E7D2B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-53453"/>
            <a:ext cx="7269480" cy="994172"/>
          </a:xfrm>
        </p:spPr>
        <p:txBody>
          <a:bodyPr/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45203-535A-4684-8352-C1423854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43" y="1185349"/>
            <a:ext cx="7468851" cy="3643162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rgbClr val="000000"/>
                </a:solidFill>
                <a:latin typeface="Georgia" panose="02040502050405020303" pitchFamily="18" charset="0"/>
              </a:rPr>
              <a:t>Define burnout in healthcare and the impact of COVID-19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rgbClr val="000000"/>
                </a:solidFill>
                <a:latin typeface="Georgia" panose="02040502050405020303" pitchFamily="18" charset="0"/>
              </a:rPr>
              <a:t>Describe the culture of healthcare and how it prevents help seeking for mental health needs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25" dirty="0">
                <a:solidFill>
                  <a:srgbClr val="000000"/>
                </a:solidFill>
                <a:latin typeface="Georgia" panose="02040502050405020303" pitchFamily="18" charset="0"/>
              </a:rPr>
              <a:t>Discuss strategies individuals and teams can use to cope with burnout</a:t>
            </a:r>
          </a:p>
        </p:txBody>
      </p:sp>
    </p:spTree>
    <p:extLst>
      <p:ext uri="{BB962C8B-B14F-4D97-AF65-F5344CB8AC3E}">
        <p14:creationId xmlns:p14="http://schemas.microsoft.com/office/powerpoint/2010/main" val="81100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0FE4-FCC0-4CB0-9380-E749B687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98" y="1978158"/>
            <a:ext cx="8400004" cy="695553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latin typeface="Georgia" panose="02040502050405020303" pitchFamily="18" charset="0"/>
              </a:rPr>
              <a:t>Question: </a:t>
            </a:r>
            <a:br>
              <a:rPr lang="en-US" sz="4000" b="1" dirty="0">
                <a:latin typeface="Georgia" panose="02040502050405020303" pitchFamily="18" charset="0"/>
              </a:rPr>
            </a:br>
            <a:r>
              <a:rPr lang="en-US" sz="4000" b="1" dirty="0">
                <a:latin typeface="Georgia" panose="02040502050405020303" pitchFamily="18" charset="0"/>
              </a:rPr>
              <a:t>How Do </a:t>
            </a:r>
            <a:r>
              <a:rPr lang="en-US" sz="4000" b="1" dirty="0">
                <a:solidFill>
                  <a:srgbClr val="FF0000"/>
                </a:solidFill>
                <a:latin typeface="Georgia" panose="02040502050405020303" pitchFamily="18" charset="0"/>
              </a:rPr>
              <a:t>You</a:t>
            </a:r>
            <a:r>
              <a:rPr lang="en-US" sz="4000" b="1" dirty="0">
                <a:latin typeface="Georgia" panose="02040502050405020303" pitchFamily="18" charset="0"/>
              </a:rPr>
              <a:t> Feel?</a:t>
            </a:r>
          </a:p>
        </p:txBody>
      </p:sp>
    </p:spTree>
    <p:extLst>
      <p:ext uri="{BB962C8B-B14F-4D97-AF65-F5344CB8AC3E}">
        <p14:creationId xmlns:p14="http://schemas.microsoft.com/office/powerpoint/2010/main" val="326719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46134-35EC-3007-2782-BE51AF33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04A-2CF1-7A87-9439-7F8FCB02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2" y="2295959"/>
            <a:ext cx="8945436" cy="703574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br>
              <a:rPr lang="en-US" sz="4500" b="1" dirty="0">
                <a:latin typeface="Georgia" panose="02040502050405020303" pitchFamily="18" charset="0"/>
              </a:rPr>
            </a:br>
            <a:r>
              <a:rPr lang="en-US" sz="4500" b="1" dirty="0">
                <a:latin typeface="Georgia" panose="02040502050405020303" pitchFamily="18" charset="0"/>
              </a:rPr>
              <a:t>Fine.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009898-B5A7-264C-F7F5-0EDBB1D1AFAE}"/>
              </a:ext>
            </a:extLst>
          </p:cNvPr>
          <p:cNvSpPr txBox="1">
            <a:spLocks/>
          </p:cNvSpPr>
          <p:nvPr/>
        </p:nvSpPr>
        <p:spPr bwMode="auto">
          <a:xfrm>
            <a:off x="0" y="1349677"/>
            <a:ext cx="8945436" cy="70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br>
              <a:rPr lang="en-US" sz="4000" b="1" dirty="0">
                <a:latin typeface="Georgia" panose="02040502050405020303" pitchFamily="18" charset="0"/>
              </a:rPr>
            </a:br>
            <a:r>
              <a:rPr lang="en-US" sz="4500" b="1" dirty="0">
                <a:latin typeface="Georgia" panose="02040502050405020303" pitchFamily="18" charset="0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11022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0A85D-73E1-C469-D5C7-86B27BFBC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9302A-C057-0E1F-46D7-31686203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2" y="272717"/>
            <a:ext cx="8945436" cy="703574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br>
              <a:rPr lang="en-US" sz="4000" b="1" dirty="0">
                <a:latin typeface="Georgia" panose="02040502050405020303" pitchFamily="18" charset="0"/>
              </a:rPr>
            </a:br>
            <a:r>
              <a:rPr lang="en-US" sz="4000" b="1" dirty="0">
                <a:latin typeface="Georgia" panose="02040502050405020303" pitchFamily="18" charset="0"/>
              </a:rPr>
              <a:t>Why?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26D66-A54D-CBC2-B157-80CED6F220E1}"/>
              </a:ext>
            </a:extLst>
          </p:cNvPr>
          <p:cNvSpPr txBox="1"/>
          <p:nvPr/>
        </p:nvSpPr>
        <p:spPr>
          <a:xfrm>
            <a:off x="366830" y="1204261"/>
            <a:ext cx="751198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202020"/>
                </a:solidFill>
                <a:latin typeface="Georgia" panose="02040502050405020303" pitchFamily="18" charset="0"/>
                <a:ea typeface="Alice"/>
                <a:cs typeface="Alice"/>
                <a:sym typeface="Alice"/>
              </a:rPr>
              <a:t>The work/patients comes first. It’s not “about me.”</a:t>
            </a:r>
            <a:endParaRPr lang="en-US" sz="2500" dirty="0">
              <a:solidFill>
                <a:srgbClr val="20202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82779-ED66-F80D-459F-B3E488F6C027}"/>
              </a:ext>
            </a:extLst>
          </p:cNvPr>
          <p:cNvSpPr txBox="1"/>
          <p:nvPr/>
        </p:nvSpPr>
        <p:spPr>
          <a:xfrm>
            <a:off x="1187650" y="2004480"/>
            <a:ext cx="79563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Georgia" panose="02040502050405020303" pitchFamily="18" charset="0"/>
                <a:ea typeface="Alice"/>
                <a:sym typeface="Alice"/>
              </a:rPr>
              <a:t>No one else is reacting. I don’t want to stand out. </a:t>
            </a:r>
            <a:endParaRPr lang="en-US" sz="2500" dirty="0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ABEFE-F696-4E92-1CF9-72AE7B2BA5CB}"/>
              </a:ext>
            </a:extLst>
          </p:cNvPr>
          <p:cNvSpPr txBox="1"/>
          <p:nvPr/>
        </p:nvSpPr>
        <p:spPr>
          <a:xfrm>
            <a:off x="366830" y="2951317"/>
            <a:ext cx="751198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202020"/>
                </a:solidFill>
                <a:latin typeface="Georgia" panose="02040502050405020303" pitchFamily="18" charset="0"/>
                <a:ea typeface="Alice"/>
                <a:cs typeface="Geeza Pro" panose="02000400000000000000" pitchFamily="2" charset="-78"/>
                <a:sym typeface="Alice"/>
              </a:rPr>
              <a:t>I need to be perfect. Emotions get in the way.</a:t>
            </a:r>
            <a:endParaRPr lang="en-US" sz="2500" dirty="0">
              <a:solidFill>
                <a:srgbClr val="202020"/>
              </a:solidFill>
              <a:latin typeface="Georgia" panose="02040502050405020303" pitchFamily="18" charset="0"/>
              <a:cs typeface="Geeza Pro" panose="02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36B7BB-B3A9-FE21-7F7F-93FCD21874DB}"/>
              </a:ext>
            </a:extLst>
          </p:cNvPr>
          <p:cNvSpPr txBox="1"/>
          <p:nvPr/>
        </p:nvSpPr>
        <p:spPr>
          <a:xfrm>
            <a:off x="1991361" y="3894868"/>
            <a:ext cx="72451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Georgia" panose="02040502050405020303" pitchFamily="18" charset="0"/>
                <a:ea typeface="Alice"/>
                <a:sym typeface="Alice"/>
              </a:rPr>
              <a:t>Good doctors are stoic and “resilient."</a:t>
            </a:r>
            <a:endParaRPr lang="en-US" sz="2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9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F6949-E689-FA99-52A5-8742B455F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5A13A-C52D-10A9-4F9A-EE5F23C0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3775"/>
          </a:xfrm>
        </p:spPr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In Other Words</a:t>
            </a:r>
          </a:p>
        </p:txBody>
      </p:sp>
      <p:pic>
        <p:nvPicPr>
          <p:cNvPr id="6" name="Picture 5" descr="Cartoon of a cartoon of a brain digging a hole with a shovel and a cartoon of a brain&#10;&#10;Description automatically generated">
            <a:extLst>
              <a:ext uri="{FF2B5EF4-FFF2-40B4-BE49-F238E27FC236}">
                <a16:creationId xmlns:a16="http://schemas.microsoft.com/office/drawing/2014/main" id="{82CF00B9-52C3-722C-7318-6199F1AB5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816" y="842700"/>
            <a:ext cx="3800089" cy="37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98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-widescreen-16x9" id="{3A72E2F6-4412-DF46-97DA-895AC29B1742}" vid="{D837F8F0-5B9D-5D4D-946A-0DDDFA77167E}"/>
    </a:ext>
  </a:extLst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-widescreen-16x9" id="{3A72E2F6-4412-DF46-97DA-895AC29B1742}" vid="{3C38F2D9-AD07-6D4A-AD1C-30AECC238DC3}"/>
    </a:ext>
  </a:extLst>
</a:theme>
</file>

<file path=ppt/theme/theme3.xml><?xml version="1.0" encoding="utf-8"?>
<a:theme xmlns:a="http://schemas.openxmlformats.org/drawingml/2006/main" name="Char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-widescreen-16x9" id="{3A72E2F6-4412-DF46-97DA-895AC29B1742}" vid="{6EC5A2E2-DD49-0F42-BDE4-015663D7882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ppt-template-widescreen-16x9</Template>
  <TotalTime>1176</TotalTime>
  <Words>1413</Words>
  <Application>Microsoft Macintosh PowerPoint</Application>
  <PresentationFormat>On-screen Show (16:9)</PresentationFormat>
  <Paragraphs>146</Paragraphs>
  <Slides>40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Century Schoolbook</vt:lpstr>
      <vt:lpstr>Georgia</vt:lpstr>
      <vt:lpstr>Title Slides</vt:lpstr>
      <vt:lpstr>Content</vt:lpstr>
      <vt:lpstr>Charts</vt:lpstr>
      <vt:lpstr>How Do You Feel? Taking Care of Yourself, While Taking Care of Others</vt:lpstr>
      <vt:lpstr>Disclosures</vt:lpstr>
      <vt:lpstr> Disclosures</vt:lpstr>
      <vt:lpstr>PowerPoint Presentation</vt:lpstr>
      <vt:lpstr>Objectives</vt:lpstr>
      <vt:lpstr>Question:  How Do You Feel?</vt:lpstr>
      <vt:lpstr> Fine.</vt:lpstr>
      <vt:lpstr> Why?</vt:lpstr>
      <vt:lpstr>In Other Words</vt:lpstr>
      <vt:lpstr> But, There Is Another Reason…</vt:lpstr>
      <vt:lpstr>PowerPoint Presentation</vt:lpstr>
      <vt:lpstr>The “I Didn’t Know I Was Burned Out” Cycle</vt:lpstr>
      <vt:lpstr>Burnout</vt:lpstr>
      <vt:lpstr> The “I Didn’t Know I Was Burned Out” Cycle</vt:lpstr>
      <vt:lpstr> Logical Scapegoat: We Don’t Even Know We Need Help</vt:lpstr>
      <vt:lpstr> The “I Didn’t Know I Was Burned Out” Cycle</vt:lpstr>
      <vt:lpstr>PowerPoint Presentation</vt:lpstr>
      <vt:lpstr>PowerPoint Presentation</vt:lpstr>
      <vt:lpstr>Fact: It is NOT about “Resilience”</vt:lpstr>
      <vt:lpstr>PowerPoint Presentation</vt:lpstr>
      <vt:lpstr>PowerPoint Presentation</vt:lpstr>
      <vt:lpstr>Self-Valuation</vt:lpstr>
      <vt:lpstr>PowerPoint Presentation</vt:lpstr>
      <vt:lpstr>My Own Self-Stigma</vt:lpstr>
      <vt:lpstr>PowerPoint Presentation</vt:lpstr>
      <vt:lpstr>PowerPoint Presentation</vt:lpstr>
      <vt:lpstr>PowerPoint Presentation</vt:lpstr>
      <vt:lpstr>Take A Self Inventory</vt:lpstr>
      <vt:lpstr>Find Skills That Work For You (Acutely and Long-Term)</vt:lpstr>
      <vt:lpstr>Focus On: Meaning/Purpose</vt:lpstr>
      <vt:lpstr>Consider: Three Good Things</vt:lpstr>
      <vt:lpstr>PowerPoint Presentation</vt:lpstr>
      <vt:lpstr>Social Media/Media Exposure Limits  </vt:lpstr>
      <vt:lpstr>Check-In On Others</vt:lpstr>
      <vt:lpstr>In Other Words, Be Vulnerable</vt:lpstr>
      <vt:lpstr>Even As A System: Transparency</vt:lpstr>
      <vt:lpstr>Plus, Burnout is Contagious</vt:lpstr>
      <vt:lpstr>PowerPoint Presentation</vt:lpstr>
      <vt:lpstr>So, Really, How Do You Feel?</vt:lpstr>
      <vt:lpstr>Any Questions?  @drjessigold  jgold11@uthsc. edu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Architecture Discussion</dc:title>
  <dc:subject/>
  <dc:creator>Carpenter, Tiffany Utsman</dc:creator>
  <cp:keywords/>
  <dc:description/>
  <cp:lastModifiedBy>Gold, Jessica</cp:lastModifiedBy>
  <cp:revision>71</cp:revision>
  <cp:lastPrinted>2019-11-04T14:48:21Z</cp:lastPrinted>
  <dcterms:created xsi:type="dcterms:W3CDTF">2019-08-15T03:34:14Z</dcterms:created>
  <dcterms:modified xsi:type="dcterms:W3CDTF">2025-01-31T23:27:21Z</dcterms:modified>
  <cp:category/>
</cp:coreProperties>
</file>