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Lst>
  <p:notesMasterIdLst>
    <p:notesMasterId r:id="rId52"/>
  </p:notesMasterIdLst>
  <p:sldIdLst>
    <p:sldId id="256" r:id="rId2"/>
    <p:sldId id="322" r:id="rId3"/>
    <p:sldId id="306" r:id="rId4"/>
    <p:sldId id="308" r:id="rId5"/>
    <p:sldId id="332" r:id="rId6"/>
    <p:sldId id="331" r:id="rId7"/>
    <p:sldId id="325" r:id="rId8"/>
    <p:sldId id="313" r:id="rId9"/>
    <p:sldId id="315" r:id="rId10"/>
    <p:sldId id="333" r:id="rId11"/>
    <p:sldId id="266" r:id="rId12"/>
    <p:sldId id="280" r:id="rId13"/>
    <p:sldId id="281" r:id="rId14"/>
    <p:sldId id="259" r:id="rId15"/>
    <p:sldId id="260" r:id="rId16"/>
    <p:sldId id="264" r:id="rId17"/>
    <p:sldId id="307" r:id="rId18"/>
    <p:sldId id="276" r:id="rId19"/>
    <p:sldId id="262" r:id="rId20"/>
    <p:sldId id="329" r:id="rId21"/>
    <p:sldId id="327" r:id="rId22"/>
    <p:sldId id="267" r:id="rId23"/>
    <p:sldId id="328" r:id="rId24"/>
    <p:sldId id="273" r:id="rId25"/>
    <p:sldId id="324" r:id="rId26"/>
    <p:sldId id="300" r:id="rId27"/>
    <p:sldId id="275" r:id="rId28"/>
    <p:sldId id="277" r:id="rId29"/>
    <p:sldId id="314" r:id="rId30"/>
    <p:sldId id="319" r:id="rId31"/>
    <p:sldId id="278" r:id="rId32"/>
    <p:sldId id="323" r:id="rId33"/>
    <p:sldId id="263" r:id="rId34"/>
    <p:sldId id="271" r:id="rId35"/>
    <p:sldId id="282" r:id="rId36"/>
    <p:sldId id="283" r:id="rId37"/>
    <p:sldId id="302" r:id="rId38"/>
    <p:sldId id="285" r:id="rId39"/>
    <p:sldId id="330" r:id="rId40"/>
    <p:sldId id="309" r:id="rId41"/>
    <p:sldId id="286" r:id="rId42"/>
    <p:sldId id="312" r:id="rId43"/>
    <p:sldId id="311" r:id="rId44"/>
    <p:sldId id="326" r:id="rId45"/>
    <p:sldId id="293" r:id="rId46"/>
    <p:sldId id="265" r:id="rId47"/>
    <p:sldId id="292" r:id="rId48"/>
    <p:sldId id="287" r:id="rId49"/>
    <p:sldId id="288" r:id="rId50"/>
    <p:sldId id="29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4" autoAdjust="0"/>
    <p:restoredTop sz="69388" autoAdjust="0"/>
  </p:normalViewPr>
  <p:slideViewPr>
    <p:cSldViewPr>
      <p:cViewPr varScale="1">
        <p:scale>
          <a:sx n="91" d="100"/>
          <a:sy n="91" d="100"/>
        </p:scale>
        <p:origin x="20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27948-9526-4189-8AFF-2DD8A68F4E0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6166D3-6234-4BAB-9EB8-EDEEDB07E478}">
      <dgm:prSet phldrT="[Text]"/>
      <dgm:spPr/>
      <dgm:t>
        <a:bodyPr/>
        <a:lstStyle/>
        <a:p>
          <a:r>
            <a:rPr lang="en-US" dirty="0"/>
            <a:t>-</a:t>
          </a:r>
        </a:p>
      </dgm:t>
    </dgm:pt>
    <dgm:pt modelId="{636613AB-5A5F-4048-AF3F-D89FB0044D9E}" type="parTrans" cxnId="{9E31697F-9EEF-4F40-9674-BDC7F938408D}">
      <dgm:prSet/>
      <dgm:spPr/>
      <dgm:t>
        <a:bodyPr/>
        <a:lstStyle/>
        <a:p>
          <a:endParaRPr lang="en-US"/>
        </a:p>
      </dgm:t>
    </dgm:pt>
    <dgm:pt modelId="{F0D46D31-8076-4069-A9DC-B59426FBFA87}" type="sibTrans" cxnId="{9E31697F-9EEF-4F40-9674-BDC7F938408D}">
      <dgm:prSet/>
      <dgm:spPr/>
      <dgm:t>
        <a:bodyPr/>
        <a:lstStyle/>
        <a:p>
          <a:endParaRPr lang="en-US"/>
        </a:p>
      </dgm:t>
    </dgm:pt>
    <dgm:pt modelId="{C2FC4A0F-F775-44A4-B122-DC1A76752A32}">
      <dgm:prSet phldrT="[Text]"/>
      <dgm:spPr/>
      <dgm:t>
        <a:bodyPr/>
        <a:lstStyle/>
        <a:p>
          <a:r>
            <a:rPr lang="en-US" dirty="0"/>
            <a:t>-</a:t>
          </a:r>
        </a:p>
      </dgm:t>
    </dgm:pt>
    <dgm:pt modelId="{1BF65A7E-57D7-42AB-9EBD-E236E513EFDD}" type="parTrans" cxnId="{5CFD0B48-8777-4529-B793-66B7F56D36B5}">
      <dgm:prSet/>
      <dgm:spPr/>
      <dgm:t>
        <a:bodyPr/>
        <a:lstStyle/>
        <a:p>
          <a:endParaRPr lang="en-US"/>
        </a:p>
      </dgm:t>
    </dgm:pt>
    <dgm:pt modelId="{9281C718-4BF3-4660-AC5C-FDD8E466DC74}" type="sibTrans" cxnId="{5CFD0B48-8777-4529-B793-66B7F56D36B5}">
      <dgm:prSet/>
      <dgm:spPr/>
      <dgm:t>
        <a:bodyPr/>
        <a:lstStyle/>
        <a:p>
          <a:endParaRPr lang="en-US"/>
        </a:p>
      </dgm:t>
    </dgm:pt>
    <dgm:pt modelId="{954BA706-364F-454B-971B-ABE1A90F92A6}" type="pres">
      <dgm:prSet presAssocID="{8D827948-9526-4189-8AFF-2DD8A68F4E08}" presName="cycle" presStyleCnt="0">
        <dgm:presLayoutVars>
          <dgm:dir/>
          <dgm:resizeHandles val="exact"/>
        </dgm:presLayoutVars>
      </dgm:prSet>
      <dgm:spPr/>
      <dgm:t>
        <a:bodyPr/>
        <a:lstStyle/>
        <a:p>
          <a:endParaRPr lang="en-US"/>
        </a:p>
      </dgm:t>
    </dgm:pt>
    <dgm:pt modelId="{FD284204-1F40-47C0-A69F-B1CB9779DD07}" type="pres">
      <dgm:prSet presAssocID="{076166D3-6234-4BAB-9EB8-EDEEDB07E478}" presName="dummy" presStyleCnt="0"/>
      <dgm:spPr/>
    </dgm:pt>
    <dgm:pt modelId="{4ED14FF7-CD7F-4FCD-A61F-A2499449DA4D}" type="pres">
      <dgm:prSet presAssocID="{076166D3-6234-4BAB-9EB8-EDEEDB07E478}" presName="node" presStyleLbl="revTx" presStyleIdx="0" presStyleCnt="2" custScaleX="52372" custScaleY="15422">
        <dgm:presLayoutVars>
          <dgm:bulletEnabled val="1"/>
        </dgm:presLayoutVars>
      </dgm:prSet>
      <dgm:spPr/>
      <dgm:t>
        <a:bodyPr/>
        <a:lstStyle/>
        <a:p>
          <a:endParaRPr lang="en-US"/>
        </a:p>
      </dgm:t>
    </dgm:pt>
    <dgm:pt modelId="{2D487EC8-2A68-4156-9803-6F4EE760353B}" type="pres">
      <dgm:prSet presAssocID="{F0D46D31-8076-4069-A9DC-B59426FBFA87}" presName="sibTrans" presStyleLbl="node1" presStyleIdx="0" presStyleCnt="2" custScaleX="67068" custScaleY="86062" custLinFactNeighborX="1122" custLinFactNeighborY="-2459"/>
      <dgm:spPr/>
      <dgm:t>
        <a:bodyPr/>
        <a:lstStyle/>
        <a:p>
          <a:endParaRPr lang="en-US"/>
        </a:p>
      </dgm:t>
    </dgm:pt>
    <dgm:pt modelId="{FE0086F4-A888-4A16-8AD6-045AE4FF3610}" type="pres">
      <dgm:prSet presAssocID="{C2FC4A0F-F775-44A4-B122-DC1A76752A32}" presName="dummy" presStyleCnt="0"/>
      <dgm:spPr/>
    </dgm:pt>
    <dgm:pt modelId="{376B076E-98A3-4D21-8564-3985B83069AC}" type="pres">
      <dgm:prSet presAssocID="{C2FC4A0F-F775-44A4-B122-DC1A76752A32}" presName="node" presStyleLbl="revTx" presStyleIdx="1" presStyleCnt="2" custFlipVert="0" custScaleX="15763" custScaleY="7711">
        <dgm:presLayoutVars>
          <dgm:bulletEnabled val="1"/>
        </dgm:presLayoutVars>
      </dgm:prSet>
      <dgm:spPr/>
      <dgm:t>
        <a:bodyPr/>
        <a:lstStyle/>
        <a:p>
          <a:endParaRPr lang="en-US"/>
        </a:p>
      </dgm:t>
    </dgm:pt>
    <dgm:pt modelId="{90FC2328-A0FD-474E-9051-CD688D4C98FD}" type="pres">
      <dgm:prSet presAssocID="{9281C718-4BF3-4660-AC5C-FDD8E466DC74}" presName="sibTrans" presStyleLbl="node1" presStyleIdx="1" presStyleCnt="2" custScaleX="67486" custLinFactNeighborX="1331" custLinFactNeighborY="2734"/>
      <dgm:spPr/>
      <dgm:t>
        <a:bodyPr/>
        <a:lstStyle/>
        <a:p>
          <a:endParaRPr lang="en-US"/>
        </a:p>
      </dgm:t>
    </dgm:pt>
  </dgm:ptLst>
  <dgm:cxnLst>
    <dgm:cxn modelId="{9E31697F-9EEF-4F40-9674-BDC7F938408D}" srcId="{8D827948-9526-4189-8AFF-2DD8A68F4E08}" destId="{076166D3-6234-4BAB-9EB8-EDEEDB07E478}" srcOrd="0" destOrd="0" parTransId="{636613AB-5A5F-4048-AF3F-D89FB0044D9E}" sibTransId="{F0D46D31-8076-4069-A9DC-B59426FBFA87}"/>
    <dgm:cxn modelId="{9E370DDF-BA52-4FD8-8DD2-E543285E9F63}" type="presOf" srcId="{8D827948-9526-4189-8AFF-2DD8A68F4E08}" destId="{954BA706-364F-454B-971B-ABE1A90F92A6}" srcOrd="0" destOrd="0" presId="urn:microsoft.com/office/officeart/2005/8/layout/cycle1"/>
    <dgm:cxn modelId="{54AB0C70-E611-4728-A51C-6458BCF3D85E}" type="presOf" srcId="{9281C718-4BF3-4660-AC5C-FDD8E466DC74}" destId="{90FC2328-A0FD-474E-9051-CD688D4C98FD}" srcOrd="0" destOrd="0" presId="urn:microsoft.com/office/officeart/2005/8/layout/cycle1"/>
    <dgm:cxn modelId="{95E5D9D1-4A7A-40D7-BC82-1A13CB157987}" type="presOf" srcId="{F0D46D31-8076-4069-A9DC-B59426FBFA87}" destId="{2D487EC8-2A68-4156-9803-6F4EE760353B}" srcOrd="0" destOrd="0" presId="urn:microsoft.com/office/officeart/2005/8/layout/cycle1"/>
    <dgm:cxn modelId="{5CFD0B48-8777-4529-B793-66B7F56D36B5}" srcId="{8D827948-9526-4189-8AFF-2DD8A68F4E08}" destId="{C2FC4A0F-F775-44A4-B122-DC1A76752A32}" srcOrd="1" destOrd="0" parTransId="{1BF65A7E-57D7-42AB-9EBD-E236E513EFDD}" sibTransId="{9281C718-4BF3-4660-AC5C-FDD8E466DC74}"/>
    <dgm:cxn modelId="{19360395-2520-473D-9EB2-94FA7C53F383}" type="presOf" srcId="{076166D3-6234-4BAB-9EB8-EDEEDB07E478}" destId="{4ED14FF7-CD7F-4FCD-A61F-A2499449DA4D}" srcOrd="0" destOrd="0" presId="urn:microsoft.com/office/officeart/2005/8/layout/cycle1"/>
    <dgm:cxn modelId="{33ADF922-AC55-4958-987E-4AB16238BC32}" type="presOf" srcId="{C2FC4A0F-F775-44A4-B122-DC1A76752A32}" destId="{376B076E-98A3-4D21-8564-3985B83069AC}" srcOrd="0" destOrd="0" presId="urn:microsoft.com/office/officeart/2005/8/layout/cycle1"/>
    <dgm:cxn modelId="{1B4F72B9-071C-4478-8712-8F6666CD792A}" type="presParOf" srcId="{954BA706-364F-454B-971B-ABE1A90F92A6}" destId="{FD284204-1F40-47C0-A69F-B1CB9779DD07}" srcOrd="0" destOrd="0" presId="urn:microsoft.com/office/officeart/2005/8/layout/cycle1"/>
    <dgm:cxn modelId="{D163E7E4-65B8-4BE3-8B02-0F9C2F200480}" type="presParOf" srcId="{954BA706-364F-454B-971B-ABE1A90F92A6}" destId="{4ED14FF7-CD7F-4FCD-A61F-A2499449DA4D}" srcOrd="1" destOrd="0" presId="urn:microsoft.com/office/officeart/2005/8/layout/cycle1"/>
    <dgm:cxn modelId="{96A5CF10-A8ED-4F25-9B60-C99AD65D0F5F}" type="presParOf" srcId="{954BA706-364F-454B-971B-ABE1A90F92A6}" destId="{2D487EC8-2A68-4156-9803-6F4EE760353B}" srcOrd="2" destOrd="0" presId="urn:microsoft.com/office/officeart/2005/8/layout/cycle1"/>
    <dgm:cxn modelId="{FBAD4D82-EBAE-4C73-A88E-081480DCCC74}" type="presParOf" srcId="{954BA706-364F-454B-971B-ABE1A90F92A6}" destId="{FE0086F4-A888-4A16-8AD6-045AE4FF3610}" srcOrd="3" destOrd="0" presId="urn:microsoft.com/office/officeart/2005/8/layout/cycle1"/>
    <dgm:cxn modelId="{B721F335-0FEE-4843-AE82-3DD9A43696CD}" type="presParOf" srcId="{954BA706-364F-454B-971B-ABE1A90F92A6}" destId="{376B076E-98A3-4D21-8564-3985B83069AC}" srcOrd="4" destOrd="0" presId="urn:microsoft.com/office/officeart/2005/8/layout/cycle1"/>
    <dgm:cxn modelId="{4D244F2A-17DB-4D51-BB4B-646BCE52DAE2}" type="presParOf" srcId="{954BA706-364F-454B-971B-ABE1A90F92A6}" destId="{90FC2328-A0FD-474E-9051-CD688D4C98FD}"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14FF7-CD7F-4FCD-A61F-A2499449DA4D}">
      <dsp:nvSpPr>
        <dsp:cNvPr id="0" name=""/>
        <dsp:cNvSpPr/>
      </dsp:nvSpPr>
      <dsp:spPr>
        <a:xfrm>
          <a:off x="1971799" y="1383845"/>
          <a:ext cx="518400" cy="15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t>-</a:t>
          </a:r>
        </a:p>
      </dsp:txBody>
      <dsp:txXfrm>
        <a:off x="1971799" y="1383845"/>
        <a:ext cx="518400" cy="152653"/>
      </dsp:txXfrm>
    </dsp:sp>
    <dsp:sp modelId="{2D487EC8-2A68-4156-9803-6F4EE760353B}">
      <dsp:nvSpPr>
        <dsp:cNvPr id="0" name=""/>
        <dsp:cNvSpPr/>
      </dsp:nvSpPr>
      <dsp:spPr>
        <a:xfrm>
          <a:off x="762625" y="534232"/>
          <a:ext cx="1365155" cy="1751774"/>
        </a:xfrm>
        <a:prstGeom prst="circularArrow">
          <a:avLst>
            <a:gd name="adj1" fmla="val 9483"/>
            <a:gd name="adj2" fmla="val 684952"/>
            <a:gd name="adj3" fmla="val 9952744"/>
            <a:gd name="adj4" fmla="val 324972"/>
            <a:gd name="adj5" fmla="val 11063"/>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B076E-98A3-4D21-8564-3985B83069AC}">
      <dsp:nvSpPr>
        <dsp:cNvPr id="0" name=""/>
        <dsp:cNvSpPr/>
      </dsp:nvSpPr>
      <dsp:spPr>
        <a:xfrm>
          <a:off x="535715" y="1422008"/>
          <a:ext cx="156029" cy="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t>-</a:t>
          </a:r>
        </a:p>
      </dsp:txBody>
      <dsp:txXfrm>
        <a:off x="535715" y="1422008"/>
        <a:ext cx="156029" cy="76326"/>
      </dsp:txXfrm>
    </dsp:sp>
    <dsp:sp modelId="{90FC2328-A0FD-474E-9051-CD688D4C98FD}">
      <dsp:nvSpPr>
        <dsp:cNvPr id="0" name=""/>
        <dsp:cNvSpPr/>
      </dsp:nvSpPr>
      <dsp:spPr>
        <a:xfrm>
          <a:off x="762625" y="498082"/>
          <a:ext cx="1373663" cy="2035479"/>
        </a:xfrm>
        <a:prstGeom prst="circularArrow">
          <a:avLst>
            <a:gd name="adj1" fmla="val 9483"/>
            <a:gd name="adj2" fmla="val 684952"/>
            <a:gd name="adj3" fmla="val 20590077"/>
            <a:gd name="adj4" fmla="val 10962304"/>
            <a:gd name="adj5" fmla="val 11063"/>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3498F-096A-4735-88F0-09EC3E02604C}" type="datetimeFigureOut">
              <a:rPr lang="en-US" smtClean="0"/>
              <a:pPr/>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2D301-7FBE-4BE3-AA77-DA90EA687A51}" type="slidenum">
              <a:rPr lang="en-US" smtClean="0"/>
              <a:pPr/>
              <a:t>‹#›</a:t>
            </a:fld>
            <a:endParaRPr lang="en-US"/>
          </a:p>
        </p:txBody>
      </p:sp>
    </p:spTree>
    <p:extLst>
      <p:ext uri="{BB962C8B-B14F-4D97-AF65-F5344CB8AC3E}">
        <p14:creationId xmlns:p14="http://schemas.microsoft.com/office/powerpoint/2010/main" val="26953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leepfoundation.org/_content/hottopics/2005_summary_of_finding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1</a:t>
            </a:fld>
            <a:endParaRPr lang="en-US"/>
          </a:p>
        </p:txBody>
      </p:sp>
    </p:spTree>
    <p:extLst>
      <p:ext uri="{BB962C8B-B14F-4D97-AF65-F5344CB8AC3E}">
        <p14:creationId xmlns:p14="http://schemas.microsoft.com/office/powerpoint/2010/main" val="230719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2F57882E-B66F-440D-8AE8-5DDCFB2F59B3}" type="slidenum">
              <a:rPr lang="en-GB"/>
              <a:pPr/>
              <a:t>11</a:t>
            </a:fld>
            <a:endParaRPr lang="en-GB"/>
          </a:p>
        </p:txBody>
      </p:sp>
      <p:sp>
        <p:nvSpPr>
          <p:cNvPr id="104449" name="Text Box 1"/>
          <p:cNvSpPr txBox="1">
            <a:spLocks noChangeArrowheads="1"/>
          </p:cNvSpPr>
          <p:nvPr/>
        </p:nvSpPr>
        <p:spPr bwMode="auto">
          <a:xfrm>
            <a:off x="1059379" y="0"/>
            <a:ext cx="4739243" cy="3595372"/>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04450" name="Text Box 2"/>
          <p:cNvSpPr txBox="1">
            <a:spLocks noGrp="1" noChangeArrowheads="1"/>
          </p:cNvSpPr>
          <p:nvPr>
            <p:ph type="body"/>
          </p:nvPr>
        </p:nvSpPr>
        <p:spPr bwMode="auto">
          <a:xfrm>
            <a:off x="1380921" y="3721085"/>
            <a:ext cx="4454981" cy="9495994"/>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Physiologic </a:t>
            </a:r>
            <a:r>
              <a:rPr lang="en-US" b="1" dirty="0"/>
              <a:t>Determinants of Sleepiness</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Sleep and wakefulness are regulated by two basic, highly coupled processes operating simultaneously (the "two process" model). These are the </a:t>
            </a:r>
            <a:r>
              <a:rPr lang="en-US" i="1" dirty="0"/>
              <a:t>homeostatic process</a:t>
            </a:r>
            <a:r>
              <a:rPr lang="en-US" dirty="0"/>
              <a:t>(s), which primarily regulates </a:t>
            </a:r>
            <a:r>
              <a:rPr lang="en-US" u="sng" dirty="0"/>
              <a:t>the length and depth of sleep</a:t>
            </a:r>
            <a:r>
              <a:rPr lang="en-US" dirty="0"/>
              <a:t>, and endogenous </a:t>
            </a:r>
            <a:r>
              <a:rPr lang="en-US" i="1" dirty="0"/>
              <a:t>circadian rhythms </a:t>
            </a:r>
            <a:r>
              <a:rPr lang="en-US" dirty="0"/>
              <a:t>("biological time clocks"), which influence </a:t>
            </a:r>
            <a:r>
              <a:rPr lang="en-US" u="sng" dirty="0"/>
              <a:t>the internal organization of sleep and timing and duration </a:t>
            </a:r>
            <a:r>
              <a:rPr lang="en-US" dirty="0"/>
              <a:t>of daily sleep/wake cycles.(29)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a:t>
            </a:r>
            <a:r>
              <a:rPr lang="en-US" i="1" dirty="0"/>
              <a:t>circadian sleep rhythm</a:t>
            </a:r>
            <a:r>
              <a:rPr lang="en-US" dirty="0"/>
              <a:t> is modulated by the hypothalamus, in particular the </a:t>
            </a:r>
            <a:r>
              <a:rPr lang="en-US" dirty="0" err="1"/>
              <a:t>suprachiasmatic</a:t>
            </a:r>
            <a:r>
              <a:rPr lang="en-US" dirty="0"/>
              <a:t> nucleus (SCN). The SCN sets the biologic body clock to approximately 24 hours, with both light exposure and environmental and scheduling cues entraining or coupling this clock to the 24-hour cycle. Body temperature cycles are also under this circadian hypothalamic control. An increase in body temperature is seen during the course of the day and a decrease is observed during the night. People who are alert late in the evening (i.e., evening types or "night owls") have body temperature peaks late in the evening, while those who find themselves most alert early in the morning (i.e., morning types or "larks") </a:t>
            </a:r>
            <a:r>
              <a:rPr lang="en-US" u="sng" dirty="0"/>
              <a:t>have body temperature </a:t>
            </a:r>
            <a:r>
              <a:rPr lang="en-US" dirty="0"/>
              <a:t>peaks early in the evening.</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Melatonin has been implicated as a modulator of the effects of light exposure on the circadian sleep-wake cycle. Melatonin is secreted maximally during the night by the pineal gland. </a:t>
            </a:r>
            <a:r>
              <a:rPr lang="en-US" dirty="0" err="1"/>
              <a:t>Prolactin</a:t>
            </a:r>
            <a:r>
              <a:rPr lang="en-US" dirty="0"/>
              <a:t>, testosterone, and growth hormone also demonstrate circadian rhythms, with maximal secretion during the night. Many other physiologic functions, such as urine production and changes in blood pressure, are under circadian control and synchronized with the sleep-wake cycle.</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Sleep </a:t>
            </a:r>
            <a:r>
              <a:rPr lang="en-US" i="1" dirty="0"/>
              <a:t>homeostatic drive</a:t>
            </a:r>
            <a:r>
              <a:rPr lang="en-US" dirty="0"/>
              <a:t> (sleep load) builds up during wake, reaching a maximum in the late evening (near usual sleep time). The circadian system facilitates awakening and through the day usually acts as a counterbalance to the progressive accumulation of sleep load. This model explains the ability to maintain wakefulness during the day and sleep during the night. Thus, the relative level of sleepiness or alertness existing at any given time during a 24 hour period is determined by </a:t>
            </a:r>
            <a:r>
              <a:rPr lang="en-US" sz="1400" b="1" u="sng" dirty="0"/>
              <a:t>the duration and quality of previous sleep, as well as time awake since the last sleep period, </a:t>
            </a:r>
            <a:r>
              <a:rPr lang="en-US" dirty="0"/>
              <a:t>interacting with the 24 hour cyclic pattern or rhythm characterized by clock-dependent periods of maximum sleepiness </a:t>
            </a:r>
            <a:r>
              <a:rPr lang="en-US" i="1" dirty="0"/>
              <a:t>("circadian troughs")</a:t>
            </a:r>
            <a:r>
              <a:rPr lang="en-US" dirty="0"/>
              <a:t> and maximum alertness</a:t>
            </a:r>
            <a:r>
              <a:rPr lang="en-US" i="1" dirty="0"/>
              <a:t> ("circadian peaks")</a:t>
            </a:r>
            <a:r>
              <a:rPr lang="en-US"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4.</a:t>
            </a:r>
            <a:r>
              <a:rPr lang="en-US" i="1" baseline="0" dirty="0"/>
              <a:t> </a:t>
            </a:r>
            <a:r>
              <a:rPr lang="en-US" i="1" dirty="0" err="1" smtClean="0"/>
              <a:t>Borbely</a:t>
            </a:r>
            <a:r>
              <a:rPr lang="en-US" i="1" dirty="0" smtClean="0"/>
              <a:t> </a:t>
            </a:r>
            <a:r>
              <a:rPr lang="en-US" i="1" dirty="0"/>
              <a:t>AA, </a:t>
            </a:r>
            <a:r>
              <a:rPr lang="en-US" i="1" dirty="0" err="1"/>
              <a:t>Achermann</a:t>
            </a:r>
            <a:r>
              <a:rPr lang="en-US" i="1" dirty="0"/>
              <a:t> P. Sleep homeostasis and models of sleep regulation. In: </a:t>
            </a:r>
            <a:r>
              <a:rPr lang="en-US" i="1" dirty="0" err="1"/>
              <a:t>Kryger</a:t>
            </a:r>
            <a:r>
              <a:rPr lang="en-US" i="1" dirty="0"/>
              <a:t> MH, Roth T, Dement WC, eds. Principles and Practice of Sleep Medicine. 4th ed. Philadelphia, PA: Elsevier/Saunders; 2005:405-17.</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5.</a:t>
            </a:r>
            <a:r>
              <a:rPr lang="en-US" i="1" baseline="0" dirty="0"/>
              <a:t> </a:t>
            </a:r>
            <a:r>
              <a:rPr lang="en-US" i="1" dirty="0" err="1" smtClean="0"/>
              <a:t>Czeisler</a:t>
            </a:r>
            <a:r>
              <a:rPr lang="en-US" i="1" dirty="0" smtClean="0"/>
              <a:t> </a:t>
            </a:r>
            <a:r>
              <a:rPr lang="en-US" i="1" dirty="0"/>
              <a:t>CA, Burton OM, </a:t>
            </a:r>
            <a:r>
              <a:rPr lang="en-US" i="1" dirty="0" err="1"/>
              <a:t>Khalsa</a:t>
            </a:r>
            <a:r>
              <a:rPr lang="en-US" i="1" dirty="0"/>
              <a:t> SBS. The human circadian timing system and sleep-wake regulation. In: </a:t>
            </a:r>
            <a:r>
              <a:rPr lang="en-US" i="1" dirty="0" err="1"/>
              <a:t>Kryger</a:t>
            </a:r>
            <a:r>
              <a:rPr lang="en-US" i="1" dirty="0"/>
              <a:t> MH, Roth T, Dement WC, eds. Principles and Practice of Sleep Medicine. 4th ed. Philadelphia, PA: Elsevier/Saunders; </a:t>
            </a:r>
            <a:r>
              <a:rPr lang="en-US" i="1" dirty="0" smtClean="0"/>
              <a:t>2005:375</a:t>
            </a:r>
            <a:endParaRPr lang="en-US" i="1" dirty="0"/>
          </a:p>
        </p:txBody>
      </p:sp>
      <p:sp>
        <p:nvSpPr>
          <p:cNvPr id="104451" name="Text Box 3"/>
          <p:cNvSpPr txBox="1">
            <a:spLocks noChangeArrowheads="1"/>
          </p:cNvSpPr>
          <p:nvPr/>
        </p:nvSpPr>
        <p:spPr bwMode="auto">
          <a:xfrm>
            <a:off x="563863" y="914557"/>
            <a:ext cx="1318066" cy="369370"/>
          </a:xfrm>
          <a:prstGeom prst="rect">
            <a:avLst/>
          </a:prstGeom>
          <a:noFill/>
          <a:ln w="9360">
            <a:solidFill>
              <a:srgbClr val="CC0000"/>
            </a:solidFill>
            <a:miter lim="800000"/>
            <a:headEnd/>
            <a:tailEnd/>
          </a:ln>
          <a:effectLst/>
        </p:spPr>
        <p:txBody>
          <a:bodyPr wrap="none" lIns="91478" tIns="45739" rIns="91478" bIns="45739">
            <a:spAutoFit/>
          </a:bodyPr>
          <a:lstStyle/>
          <a:p>
            <a:pPr eaLnBrk="0" hangingPunct="0">
              <a:spcBef>
                <a:spcPts val="1108"/>
              </a:spcBef>
              <a:buClr>
                <a:srgbClr val="CC0000"/>
              </a:buCl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GB" b="1" dirty="0">
                <a:solidFill>
                  <a:srgbClr val="CC0000"/>
                </a:solidFill>
                <a:latin typeface="Century Gothic" pitchFamily="34" charset="0"/>
              </a:rPr>
              <a:t>Build Slide</a:t>
            </a:r>
          </a:p>
        </p:txBody>
      </p:sp>
    </p:spTree>
    <p:extLst>
      <p:ext uri="{BB962C8B-B14F-4D97-AF65-F5344CB8AC3E}">
        <p14:creationId xmlns:p14="http://schemas.microsoft.com/office/powerpoint/2010/main" val="421350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AE28B27-DF0D-429E-975E-9E040F87C9FF}" type="slidenum">
              <a:rPr lang="en-GB"/>
              <a:pPr/>
              <a:t>12</a:t>
            </a:fld>
            <a:endParaRPr lang="en-GB"/>
          </a:p>
        </p:txBody>
      </p:sp>
      <p:sp>
        <p:nvSpPr>
          <p:cNvPr id="135169"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5170" name="Text Box 2"/>
          <p:cNvSpPr txBox="1">
            <a:spLocks noGrp="1" noChangeArrowheads="1"/>
          </p:cNvSpPr>
          <p:nvPr>
            <p:ph type="body"/>
          </p:nvPr>
        </p:nvSpPr>
        <p:spPr bwMode="auto">
          <a:xfrm>
            <a:off x="894724" y="4374789"/>
            <a:ext cx="5070104" cy="3417073"/>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Sleep </a:t>
            </a:r>
            <a:r>
              <a:rPr lang="en-US" b="1" dirty="0"/>
              <a:t>Inertia</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Sleep inertia (also known as “sleep drunkenness”) refers to a period of impaired performance, altered vigilance, and disrupted behavior during transition between sleep and wakefulness.(72) It reflects a struggle to move from sleep toward full alertness. The impairment noted during sleep inertia may be mild or severe, lasting minutes to hours, and at times associated with </a:t>
            </a:r>
            <a:r>
              <a:rPr lang="en-US" dirty="0" err="1"/>
              <a:t>microsleep</a:t>
            </a:r>
            <a:r>
              <a:rPr lang="en-US" dirty="0"/>
              <a:t> (see Slide 43) episodes.(70) One of the most crucial factors in the presentation of sleep inertia is the sleep stage prior to the awakening: Abrupt awakening from slow wave sleep (SWS) produces more sleep inertia than awakening from other stages of sleep.(73) Prior sleep debt, therefore, promotes greater sleep inertia since it is associated with increased SWS.(73)</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smtClean="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6. </a:t>
            </a:r>
            <a:r>
              <a:rPr lang="en-US" i="1" dirty="0" err="1" smtClean="0"/>
              <a:t>Achermann</a:t>
            </a:r>
            <a:r>
              <a:rPr lang="en-US" i="1" dirty="0" smtClean="0"/>
              <a:t> </a:t>
            </a:r>
            <a:r>
              <a:rPr lang="en-US" i="1" dirty="0"/>
              <a:t>P, Werth E, </a:t>
            </a:r>
            <a:r>
              <a:rPr lang="en-US" i="1" dirty="0" err="1"/>
              <a:t>Dijk</a:t>
            </a:r>
            <a:r>
              <a:rPr lang="en-US" i="1" dirty="0"/>
              <a:t> DJ, </a:t>
            </a:r>
            <a:r>
              <a:rPr lang="en-US" i="1" dirty="0" err="1"/>
              <a:t>Borbely</a:t>
            </a:r>
            <a:r>
              <a:rPr lang="en-US" i="1" dirty="0"/>
              <a:t> AA. Time course of sleep inertia after nighttime and daytime sleep episodes. Arch Ital </a:t>
            </a:r>
            <a:r>
              <a:rPr lang="en-US" i="1" dirty="0" err="1"/>
              <a:t>Biol</a:t>
            </a:r>
            <a:r>
              <a:rPr lang="en-US" i="1" dirty="0"/>
              <a:t> 1995;134(1):109-19.</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7. </a:t>
            </a:r>
            <a:r>
              <a:rPr lang="en-US" i="1" dirty="0" err="1" smtClean="0"/>
              <a:t>Lubin</a:t>
            </a:r>
            <a:r>
              <a:rPr lang="en-US" i="1" dirty="0" smtClean="0"/>
              <a:t> </a:t>
            </a:r>
            <a:r>
              <a:rPr lang="en-US" i="1" dirty="0"/>
              <a:t>A, </a:t>
            </a:r>
            <a:r>
              <a:rPr lang="en-US" i="1" dirty="0" err="1"/>
              <a:t>Hord</a:t>
            </a:r>
            <a:r>
              <a:rPr lang="en-US" i="1" dirty="0"/>
              <a:t> DJ, Tracy ML, Johnson LC. Effects of exercise, </a:t>
            </a:r>
            <a:r>
              <a:rPr lang="en-US" i="1" dirty="0" err="1"/>
              <a:t>bedrest</a:t>
            </a:r>
            <a:r>
              <a:rPr lang="en-US" i="1" dirty="0"/>
              <a:t> and napping on performance decrement during 40 hours. Psychophysiology 1976;13(4):</a:t>
            </a:r>
            <a:r>
              <a:rPr lang="en-US" i="1" dirty="0" smtClean="0"/>
              <a:t>334-9.</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8.</a:t>
            </a:r>
            <a:r>
              <a:rPr lang="en-US" i="1" baseline="0" dirty="0" smtClean="0"/>
              <a:t> </a:t>
            </a:r>
            <a:r>
              <a:rPr lang="en-US" i="1" dirty="0" err="1" smtClean="0"/>
              <a:t>Tassi</a:t>
            </a:r>
            <a:r>
              <a:rPr lang="en-US" i="1" dirty="0" smtClean="0"/>
              <a:t> </a:t>
            </a:r>
            <a:r>
              <a:rPr lang="en-US" i="1" dirty="0"/>
              <a:t>P, </a:t>
            </a:r>
            <a:r>
              <a:rPr lang="en-US" i="1" dirty="0" err="1"/>
              <a:t>Muzet</a:t>
            </a:r>
            <a:r>
              <a:rPr lang="en-US" i="1" dirty="0"/>
              <a:t> A. Sleep inertia. Sleep Med Rev 2000;4(4):341-53.</a:t>
            </a:r>
          </a:p>
          <a:p>
            <a:pPr marL="228600" indent="-228600">
              <a:buAutoNum type="arabicPeriod" startAt="73"/>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a:p>
            <a:pPr marL="228600" indent="-228600">
              <a:buAutoNum type="arabicPeriod" startAt="73"/>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a:p>
            <a:r>
              <a:rPr lang="en-US" b="1" dirty="0"/>
              <a:t>Abstract </a:t>
            </a:r>
          </a:p>
          <a:p>
            <a:r>
              <a:rPr lang="en-US" dirty="0"/>
              <a:t>Sleep inertia is a transitional state of lowered arousal occurring immediately after awakening from sleep and producing a temporary decrement in subsequent performance. Many factors are involved in the characteristics of sleep inertia. The duration of prior sleep can influence the severity of subsequent sleep inertia. Although most studies have focused on sleep inertia after short naps, its effects can be shown after a normal 8-h sleep period. One of the most critical factors is the sleep stage prior to awakening. Abrupt awakening during a slow wave sleep (SWS) episode produces more sleep inertia than awakening in stage 1 or 2, REM sleep being intermediate. Therefore, prior sleep deprivation usually enhances sleep inertia since it increases SWS. There is no direct evidence that sleep inertia exhibits a circadian rhythm. However, it seems that sleep inertia is more intense when awakening occurs near the trough of the core body temperature as compared to its circadian peak. A more controversial issue concerns the time course of sleep inertia. Depending on the studies, it can last from 1 min to 4 h. However, in the absence of major sleep deprivation, the duration of sleep inertia rarely exceeds 30 min. But all these results should be </a:t>
            </a:r>
            <a:r>
              <a:rPr lang="en-US" dirty="0" smtClean="0"/>
              <a:t>analyzed </a:t>
            </a:r>
            <a:r>
              <a:rPr lang="en-US" dirty="0"/>
              <a:t>as a function of type of task and dependent variables. Different cognitive functions are probably not sensitive to the same degree to sleep inertia and special attention should be provided to dependent variables as a result of the cognitive processes under review. Finally, sleep disorders represent risk factors which deserve new insight in treatment strategies to counteract the adverse effects of sleep inertia.</a:t>
            </a:r>
          </a:p>
          <a:p>
            <a:pPr marL="228600" indent="-228600">
              <a:buAutoNum type="arabicPeriod" startAt="73"/>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a:p>
            <a:pPr marL="228600" indent="-228600">
              <a:buAutoNum type="arabicPeriod" startAt="73"/>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a:p>
            <a:pPr marL="228600" indent="-228600">
              <a:buAutoNum type="arabicPeriod" startAt="73"/>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p:txBody>
      </p:sp>
    </p:spTree>
    <p:extLst>
      <p:ext uri="{BB962C8B-B14F-4D97-AF65-F5344CB8AC3E}">
        <p14:creationId xmlns:p14="http://schemas.microsoft.com/office/powerpoint/2010/main" val="45752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F4A46AC-D1DC-4D85-A9E0-13422242222E}" type="slidenum">
              <a:rPr lang="en-GB"/>
              <a:pPr/>
              <a:t>13</a:t>
            </a:fld>
            <a:endParaRPr lang="en-GB"/>
          </a:p>
        </p:txBody>
      </p:sp>
      <p:sp>
        <p:nvSpPr>
          <p:cNvPr id="136193"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6194" name="Text Box 2"/>
          <p:cNvSpPr txBox="1">
            <a:spLocks noGrp="1" noChangeArrowheads="1"/>
          </p:cNvSpPr>
          <p:nvPr>
            <p:ph type="body"/>
          </p:nvPr>
        </p:nvSpPr>
        <p:spPr bwMode="auto">
          <a:xfrm>
            <a:off x="894724" y="4374789"/>
            <a:ext cx="5070104" cy="4271076"/>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Cognitive </a:t>
            </a:r>
            <a:r>
              <a:rPr lang="en-US" b="1" dirty="0"/>
              <a:t>Performance on Awakening from Sleep Compared with Subsequent Sleep Deprivation</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Occupations that require individuals to perform immediately on awakening are adversely affected by individuals likely to suffer from sleep deprivation. The following experiment compared the effects of sleep inertia and sleep deprivation on cognition measured by a standardized addition test that presented a series of randomly generated pairs of two digit numbers.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Participants subjected to 26 hours of sleep deprivation and evaluated immediately upon awakening were found to have poor cognitive performance.(74) In fact, severe impairments were seen within the first three minutes of awakening, and some reported severe impairments lasting for as long as 10 minutes following awakening, with effects on performance detectable for at least two hours.(74) Error bars indicate standard error of the mean; the asterisks indicate difference from all subsequent time points at p</a:t>
            </a:r>
            <a:r>
              <a:rPr lang="en-US" i="1" dirty="0"/>
              <a:t> </a:t>
            </a:r>
            <a:r>
              <a:rPr lang="en-US" dirty="0"/>
              <a:t>≤ 0.01.</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This study has important implications for occupations in which sleep-deprived personnel are expected to perform immediately upon awakening from SWS.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0" dirty="0" smtClean="0"/>
              <a:t>9</a:t>
            </a:r>
            <a:r>
              <a:rPr lang="en-US" i="1" dirty="0" smtClean="0"/>
              <a:t>. Wertz </a:t>
            </a:r>
            <a:r>
              <a:rPr lang="en-US" i="1" dirty="0"/>
              <a:t>AT, Ronda JM, </a:t>
            </a:r>
            <a:r>
              <a:rPr lang="en-US" i="1" dirty="0" err="1"/>
              <a:t>Czeisler</a:t>
            </a:r>
            <a:r>
              <a:rPr lang="en-US" i="1" dirty="0"/>
              <a:t> CA, Wright KP, Jr. Effects of sleep inertia on cognition. JAMA 2006;295(2):163-4.</a:t>
            </a:r>
          </a:p>
        </p:txBody>
      </p:sp>
    </p:spTree>
    <p:extLst>
      <p:ext uri="{BB962C8B-B14F-4D97-AF65-F5344CB8AC3E}">
        <p14:creationId xmlns:p14="http://schemas.microsoft.com/office/powerpoint/2010/main" val="404563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C4C8795-A564-40D9-BF70-1BBED3608597}" type="slidenum">
              <a:rPr lang="en-GB"/>
              <a:pPr/>
              <a:t>14</a:t>
            </a:fld>
            <a:endParaRPr lang="en-GB"/>
          </a:p>
        </p:txBody>
      </p:sp>
      <p:sp>
        <p:nvSpPr>
          <p:cNvPr id="9216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92162" name="Text Box 2"/>
          <p:cNvSpPr txBox="1">
            <a:spLocks noGrp="1" noChangeArrowheads="1"/>
          </p:cNvSpPr>
          <p:nvPr>
            <p:ph type="body"/>
          </p:nvPr>
        </p:nvSpPr>
        <p:spPr bwMode="auto">
          <a:xfrm>
            <a:off x="894724" y="4374789"/>
            <a:ext cx="5070104" cy="5229632"/>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Sleepiness </a:t>
            </a:r>
            <a:r>
              <a:rPr lang="en-US" b="1" dirty="0"/>
              <a:t>in Residents</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Residents report sleepiness tendencies that are equivalent to those found in some clinical populations of patients with sleep apnea or narcolepsy.  Shown are data representing mean values for the Epworth Sleepiness Scale (ESS) for normal subjects and patients with a variety of sleep disorders (insomnia, sleep apnea, and narcolepsy) studied at the Louis Stokes DVA Medical Center(2), compared with data reporting ESS values obtained in a multi-center survey of medical residents.(</a:t>
            </a:r>
            <a:r>
              <a:rPr lang="en-US" dirty="0" smtClean="0"/>
              <a:t>10)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Epworth Sleepiness Scale is an eight-item self report that asks respondents to rate their likelihood of “dozing” under several specified conditions.  The individual rates each situation from 0 - 3, with 3 indicating the highest likelihood. The highest possible score is 24.  The generally accepted value for the upper limit of “normal” is 11.  Values between 11 and 13 are considered mild sleepiness, 14 and 17 moderate sleepiness and over 17 severe sleepiness</a:t>
            </a:r>
            <a:r>
              <a:rPr lang="en-US" dirty="0" smtClean="0"/>
              <a:t>.(11,12)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10. Papp </a:t>
            </a:r>
            <a:r>
              <a:rPr lang="en-US" i="1" dirty="0"/>
              <a:t>KK, </a:t>
            </a:r>
            <a:r>
              <a:rPr lang="en-US" i="1" dirty="0" err="1"/>
              <a:t>Stoller</a:t>
            </a:r>
            <a:r>
              <a:rPr lang="en-US" i="1" dirty="0"/>
              <a:t> EP, Sage P, et al. The effects of sleep loss and fatigue on resident-physicians: a multi-institutional, mixed-method study. </a:t>
            </a:r>
            <a:r>
              <a:rPr lang="en-US" i="1" dirty="0" err="1"/>
              <a:t>Acad</a:t>
            </a:r>
            <a:r>
              <a:rPr lang="en-US" i="1" dirty="0"/>
              <a:t> Med 2004;79(5):394-406.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11. Mustafa </a:t>
            </a:r>
            <a:r>
              <a:rPr lang="en-US" i="1" dirty="0"/>
              <a:t>M, </a:t>
            </a:r>
            <a:r>
              <a:rPr lang="en-US" i="1" dirty="0" err="1"/>
              <a:t>Erokwu</a:t>
            </a:r>
            <a:r>
              <a:rPr lang="en-US" i="1" dirty="0"/>
              <a:t> N, </a:t>
            </a:r>
            <a:r>
              <a:rPr lang="en-US" i="1" dirty="0" err="1"/>
              <a:t>Ebose</a:t>
            </a:r>
            <a:r>
              <a:rPr lang="en-US" i="1" dirty="0"/>
              <a:t> I, </a:t>
            </a:r>
            <a:r>
              <a:rPr lang="en-US" i="1" dirty="0" err="1"/>
              <a:t>Strohl</a:t>
            </a:r>
            <a:r>
              <a:rPr lang="en-US" i="1" dirty="0"/>
              <a:t> K. Sleep problems and the risk for sleep disorders in an outpatient veteran population. Sleep Breath 2005;9(2):57-63.</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12. Johns </a:t>
            </a:r>
            <a:r>
              <a:rPr lang="en-US" i="1" dirty="0"/>
              <a:t>MW. Sleepiness in different situations measured by the Epworth Sleepiness Scale. Sleep 1994;17(8):703-10.</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13. Johns </a:t>
            </a:r>
            <a:r>
              <a:rPr lang="en-US" i="1" dirty="0"/>
              <a:t>MW. Sleep propensity varies with </a:t>
            </a:r>
            <a:r>
              <a:rPr lang="en-US" i="1" dirty="0" err="1"/>
              <a:t>behaviour</a:t>
            </a:r>
            <a:r>
              <a:rPr lang="en-US" i="1" dirty="0"/>
              <a:t> and the situation in which it is measured: the concept of </a:t>
            </a:r>
            <a:r>
              <a:rPr lang="en-US" i="1" dirty="0" err="1"/>
              <a:t>somnificity</a:t>
            </a:r>
            <a:r>
              <a:rPr lang="en-US" i="1" dirty="0"/>
              <a:t>. J Sleep Res 2002;11(1):61-7.</a:t>
            </a:r>
          </a:p>
        </p:txBody>
      </p:sp>
    </p:spTree>
    <p:extLst>
      <p:ext uri="{BB962C8B-B14F-4D97-AF65-F5344CB8AC3E}">
        <p14:creationId xmlns:p14="http://schemas.microsoft.com/office/powerpoint/2010/main" val="276424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884A97B-9D77-4EE5-84F9-0DD55BC54192}" type="slidenum">
              <a:rPr lang="en-GB"/>
              <a:pPr/>
              <a:t>15</a:t>
            </a:fld>
            <a:endParaRPr lang="en-GB"/>
          </a:p>
        </p:txBody>
      </p:sp>
      <p:sp>
        <p:nvSpPr>
          <p:cNvPr id="9728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97282" name="Text Box 2"/>
          <p:cNvSpPr txBox="1">
            <a:spLocks noGrp="1" noChangeArrowheads="1"/>
          </p:cNvSpPr>
          <p:nvPr>
            <p:ph type="body"/>
          </p:nvPr>
        </p:nvSpPr>
        <p:spPr bwMode="auto">
          <a:xfrm>
            <a:off x="894724" y="4374789"/>
            <a:ext cx="5070104" cy="13149508"/>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Conceptual </a:t>
            </a:r>
            <a:r>
              <a:rPr lang="en-US" b="1" dirty="0"/>
              <a:t>Framework</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Excessive daytime sleepiness (EDS) may be due to a variety of factors that may occur independently or in combination.  These include insufficient sleep, fragmented sleep, underlying circadian rhythm abnormalities, and primary sleep disorders. An insufficient </a:t>
            </a:r>
            <a:r>
              <a:rPr lang="en-US" i="1" dirty="0"/>
              <a:t>quantity</a:t>
            </a:r>
            <a:r>
              <a:rPr lang="en-US" dirty="0"/>
              <a:t> of sleep results from an individual getting less sleep than is needed to be optimally rested, which in most cases is about eight hours a night.  This is probably the most common reason for sleepiness in medical training.  Sleep may be of adequate duration, but still result in daytime sleepiness if disrupted or poor </a:t>
            </a:r>
            <a:r>
              <a:rPr lang="en-US" i="1" dirty="0"/>
              <a:t>quality</a:t>
            </a:r>
            <a:r>
              <a:rPr lang="en-US" dirty="0"/>
              <a:t> sleep; fragmented sleep in residents during call nights may be caused by interruptions from repeated phone calls, pagers going off, attending to patients on the floor, and emergency room consultations, as well as even the </a:t>
            </a:r>
            <a:r>
              <a:rPr lang="en-US" i="1" dirty="0"/>
              <a:t>anticipation</a:t>
            </a:r>
            <a:r>
              <a:rPr lang="en-US" dirty="0"/>
              <a:t> of being interrupted during opportunities to sleep.  Circadian rhythm disruptions result from a mismatch between environmental demands on the individual and endogenous circadian sleep wake rhythms (working night shifts).  Finally, primary sleep disorders such as obstructive sleep apnea, narcolepsy, and insomnia are an important cause of excessive daytime sleepiness.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Like all adults, both residents and physicians in practice may experience a variety of primary sleep disorders, which may compound the effects of work-related inadequate and/or fragmented sleep.  These disorders include obstructive sleep apnea, restless legs syndrome, periodic limb movement disorder, learned or “conditioned” insomnia and medication-induced insomnia.(19)</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Obstructive Sleep Apnea (OSA)</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OSA is a common condition in which the upper airway closes repeatedly during sleep. Affected patients typically stop breathing for 10 to 30 seconds, and sometimes longer, until a brief arousal allows them to open their airway, resume breathing, and fall back asleep, only to repeat the same cycle.  The most important risk factors for OSA in adults are obesity and male gender.  Untreated, obstructive sleep apnea may lead to high blood pressure, stroke, heart attack, and shorter life span.  However, one of the most common shorter-term effects is excessive daytime sleepiness.  Once identified, OSA can be successfully treated in most instances.  The most common from of treatment in adults is continuous positive airway pressure, or CPAP.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Restless legs syndrome (RLS) and periodic limb movement disorder (PLMD)</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Restless leg syndrome has four cardinal symptoms: uncomfortable sensations in the legs; motor restlessness; worsening episodes during the night; and improvement of the symptoms with leg movements.  These symptoms may cause sleep onset insomnia as well as frequent arousals during the night, leading to significant daytime sleepiness.  About 10% of the adult population is thought to have RLS, but most go undiagnosed. Risk factors include pregnancy, iron deficiency anemia and low ferritin levels.  Periodic limb movements (PLMs) are continuous and repetitive leg jerks lasting a few seconds, typically occurring every 20 to 40 seconds and sometimes resulting in arousals or awakenings. Most patients with RLS also have PLMs.  Bed partners of patients with restless leg syndrome and periodic limb movements frequently bring this problem to the attention of the clinician.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Insomnia (primary and medication-induced)</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Although most residents complain that they fall asleep </a:t>
            </a:r>
            <a:r>
              <a:rPr lang="en-US" i="1" dirty="0"/>
              <a:t>too </a:t>
            </a:r>
            <a:r>
              <a:rPr lang="en-US" dirty="0"/>
              <a:t>easily and at inopportune times, insomnia can also be a problem. Insomnia, which is a symptom and not a diagnosis, is defined as difficulty initiating sleep, difficulty maintaining sleep (frequent awakenings during the night), awakening too early, and/or unsatisfactory sleep quality.  The duration and time course of insomnia can range from transient (a few days) and situational (stress-related) to continuous and chronic (weeks to months to years).  Some of the wide ranges of causal factors that may be involved include poor sleep hygiene, stress, anxiety, depression, and use of certain medications.  Effective treatment strategies may include addressing any underlying psychiatric or medical problems, sleep hygiene measures (good sleep habits; see Slides </a:t>
            </a:r>
            <a:r>
              <a:rPr lang="en-US" dirty="0" smtClean="0"/>
              <a:t>48 </a:t>
            </a:r>
            <a:r>
              <a:rPr lang="en-US" dirty="0"/>
              <a:t>and </a:t>
            </a:r>
            <a:r>
              <a:rPr lang="en-US" dirty="0" smtClean="0"/>
              <a:t>49), </a:t>
            </a:r>
            <a:r>
              <a:rPr lang="en-US" dirty="0"/>
              <a:t>cognitive-behavioral therapy, psychotherapy, and short-term or intermittent use of short-acting hypnotic medications.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14. American </a:t>
            </a:r>
            <a:r>
              <a:rPr lang="en-US" i="1" dirty="0"/>
              <a:t>Academy of Sleep Medicine. International classification of sleep disorders. 2nd ed. Westchester, IL: American Academy of Sleep Medicine; 2005.</a:t>
            </a:r>
          </a:p>
        </p:txBody>
      </p:sp>
    </p:spTree>
    <p:extLst>
      <p:ext uri="{BB962C8B-B14F-4D97-AF65-F5344CB8AC3E}">
        <p14:creationId xmlns:p14="http://schemas.microsoft.com/office/powerpoint/2010/main" val="18701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C8C4C4E-B0D3-4669-B40C-EC64ED7DA1F9}" type="slidenum">
              <a:rPr lang="en-GB"/>
              <a:pPr/>
              <a:t>16</a:t>
            </a:fld>
            <a:endParaRPr lang="en-GB"/>
          </a:p>
        </p:txBody>
      </p:sp>
      <p:sp>
        <p:nvSpPr>
          <p:cNvPr id="10240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02402" name="Text Box 2"/>
          <p:cNvSpPr txBox="1">
            <a:spLocks noGrp="1" noChangeArrowheads="1"/>
          </p:cNvSpPr>
          <p:nvPr>
            <p:ph type="body"/>
          </p:nvPr>
        </p:nvSpPr>
        <p:spPr bwMode="auto">
          <a:xfrm>
            <a:off x="894724" y="4374789"/>
            <a:ext cx="5070104" cy="8587719"/>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Sleep Fragmentation Affects Sleep Quality </a:t>
            </a:r>
            <a:endParaRPr lang="en-US" b="0"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0" dirty="0" smtClean="0"/>
              <a:t>This</a:t>
            </a:r>
            <a:r>
              <a:rPr lang="en-US" b="0" baseline="0" dirty="0" smtClean="0"/>
              <a:t> Slide shows</a:t>
            </a:r>
            <a:r>
              <a:rPr lang="en-US" dirty="0" smtClean="0"/>
              <a:t> </a:t>
            </a:r>
            <a:r>
              <a:rPr lang="en-US" dirty="0"/>
              <a:t>two </a:t>
            </a:r>
            <a:r>
              <a:rPr lang="en-US" dirty="0" err="1"/>
              <a:t>hypnograms</a:t>
            </a:r>
            <a:r>
              <a:rPr lang="en-US" dirty="0"/>
              <a:t>, which are graphic representations of sleep stages as a function of time of night.</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framework or architecture of sleep is based upon recognition of two distinct sleep stages: </a:t>
            </a:r>
            <a:r>
              <a:rPr lang="en-US" i="1" dirty="0"/>
              <a:t>REM</a:t>
            </a:r>
            <a:r>
              <a:rPr lang="en-US" dirty="0"/>
              <a:t> </a:t>
            </a:r>
            <a:r>
              <a:rPr lang="en-US" i="1" dirty="0"/>
              <a:t>sleep </a:t>
            </a:r>
            <a:r>
              <a:rPr lang="en-US" dirty="0"/>
              <a:t>(rapid eye movement</a:t>
            </a:r>
            <a:r>
              <a:rPr lang="en-US" i="1" dirty="0"/>
              <a:t> </a:t>
            </a:r>
            <a:r>
              <a:rPr lang="en-US" dirty="0"/>
              <a:t>sleep) and </a:t>
            </a:r>
            <a:r>
              <a:rPr lang="en-US" i="1" dirty="0"/>
              <a:t>non-REM sleep </a:t>
            </a:r>
            <a:r>
              <a:rPr lang="en-US" dirty="0"/>
              <a:t>(75 - 80% of sleep in healthy young adults). These stages are defined by distinct </a:t>
            </a:r>
            <a:r>
              <a:rPr lang="en-US" dirty="0" err="1"/>
              <a:t>polysomnographic</a:t>
            </a:r>
            <a:r>
              <a:rPr lang="en-US" dirty="0"/>
              <a:t> features of EEG patterns, eye movements, and muscle tone.</a:t>
            </a:r>
            <a:r>
              <a:rPr lang="en-US" b="1"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b="1"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Non-REM</a:t>
            </a:r>
            <a:r>
              <a:rPr lang="en-US" dirty="0"/>
              <a:t> </a:t>
            </a:r>
            <a:r>
              <a:rPr lang="en-US" b="1" dirty="0"/>
              <a:t>sleep </a:t>
            </a:r>
            <a:r>
              <a:rPr lang="en-US" dirty="0"/>
              <a:t>may be viewed as a period of relatively low brain activity during which the regulatory capacity of the brain is actively ongoing and in which body movements are preserved. Non-REM sleep is further divided into: </a:t>
            </a:r>
            <a:endParaRPr lang="en-US" i="1"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a:t>	Stage 1</a:t>
            </a:r>
            <a:r>
              <a:rPr lang="en-US" dirty="0"/>
              <a:t> sleep (2 - 5% of total sleep time) occurs at the sleep-wake transition and is often referred to as “light sleep” </a:t>
            </a:r>
            <a:endParaRPr lang="en-US" i="1"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a:t>	Stage 2</a:t>
            </a:r>
            <a:r>
              <a:rPr lang="en-US" dirty="0"/>
              <a:t> sleep (45 - 55%) is characterized by bursts of rhythmic rapid EEG activity called sleep spindles (fluctuating episodes of fast activity) and high amplitude slow wave activity called K-complexes </a:t>
            </a:r>
            <a:endParaRPr lang="en-US" i="1"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a:t>	Stages 3 and 4</a:t>
            </a:r>
            <a:r>
              <a:rPr lang="en-US" dirty="0"/>
              <a:t> sleep (3 - 23%) is known as "deep" sleep, slow wave sleep, or delta sleep. The highest arousal threshold (most difficult to awaken) occurs during Stages 3 and 4 sleep. </a:t>
            </a:r>
            <a:r>
              <a:rPr lang="en-US" u="sng" dirty="0"/>
              <a:t>Delta sleep is generally considered the most restorative stage of sleep, and one which tends to be preserved if the total amount of sleep is restricted. </a:t>
            </a:r>
            <a:r>
              <a:rPr lang="en-US" dirty="0"/>
              <a:t>The relative percentage of delta sleep is also increased during the recovery sleep that follows a period of sleep loss.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b="1"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REM sleep</a:t>
            </a:r>
            <a:r>
              <a:rPr lang="en-US" dirty="0"/>
              <a:t> (20 - 25%; four to six episodes per night) is characterized by paralysis or nearly absent muscle tone (except for control of breathing), high levels of cortical activity (low-voltage, mixed-frequency EEG) that are associated with dreaming, irregular respiration and heart rate, and episodic bursts of </a:t>
            </a:r>
            <a:r>
              <a:rPr lang="en-US" dirty="0" err="1"/>
              <a:t>phasic</a:t>
            </a:r>
            <a:r>
              <a:rPr lang="en-US" dirty="0"/>
              <a:t> eye movements that are the hallmark of REM sleep.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Non-REM and REM sleep alternate throughout the night in cycles of about 90 to 110 minutes. Brief arousals normally followed by a rapid return to sleep often occur at the end of each sleep cycle (four to six times per night). The relative proportion of REM and non-REM sleep per cycle changes across the night, such that slow wave sleep predominates in the first third of the night and REM sleep in the last third.</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top panel shows the sleep </a:t>
            </a:r>
            <a:r>
              <a:rPr lang="en-US" dirty="0" err="1"/>
              <a:t>hypnogram</a:t>
            </a:r>
            <a:r>
              <a:rPr lang="en-US" dirty="0"/>
              <a:t> of a normal sleeper.  The Y axis depicts stages of sleep as the individual falls into deeper sleep proceeding from Wake into Stage 1 and 2 (light sleep), and Stage 3 and 4 (deep/slow wave sleep).  The lower panel shows the sleep </a:t>
            </a:r>
            <a:r>
              <a:rPr lang="en-US" dirty="0" err="1"/>
              <a:t>hypnogram</a:t>
            </a:r>
            <a:r>
              <a:rPr lang="en-US" dirty="0"/>
              <a:t> of a typical resident on call. Sleep is very fragmented by frequent interruptions during the night. As a result, the resident does not obtain an adequate period of consolidated sleep, spends very little time in the restorative stages of sleep (Stages 3 and 4 and REM), and wakes up very sleepy just in time for morning rounds.</a:t>
            </a:r>
          </a:p>
        </p:txBody>
      </p:sp>
    </p:spTree>
    <p:extLst>
      <p:ext uri="{BB962C8B-B14F-4D97-AF65-F5344CB8AC3E}">
        <p14:creationId xmlns:p14="http://schemas.microsoft.com/office/powerpoint/2010/main" val="420795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A9622E2-EBE2-4669-AAF7-878A30FDB7B1}" type="slidenum">
              <a:rPr lang="en-GB"/>
              <a:pPr/>
              <a:t>17</a:t>
            </a:fld>
            <a:endParaRPr lang="en-GB"/>
          </a:p>
        </p:txBody>
      </p:sp>
      <p:sp>
        <p:nvSpPr>
          <p:cNvPr id="98305"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98306" name="Text Box 2"/>
          <p:cNvSpPr txBox="1">
            <a:spLocks noGrp="1" noChangeArrowheads="1"/>
          </p:cNvSpPr>
          <p:nvPr>
            <p:ph type="body"/>
          </p:nvPr>
        </p:nvSpPr>
        <p:spPr bwMode="auto">
          <a:xfrm>
            <a:off x="894724" y="4374789"/>
            <a:ext cx="5070104" cy="6187062"/>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Sleep Needed vs. Sleep Obtained</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Individuals</a:t>
            </a:r>
            <a:r>
              <a:rPr lang="en-US" b="1" dirty="0"/>
              <a:t> </a:t>
            </a:r>
            <a:r>
              <a:rPr lang="en-US" dirty="0"/>
              <a:t>may have differences in their optimal sleep requirements.  Most sleep experts agree that the adult sleep requirement is typically between six to 10 hours of sleep per 24-hour period, with the majority of individuals requiring approximately eight hours of sleep per day.  When adults get less than five hours of sleep over a 24-hour period, peak mental abilities begin to decline. Although in experimental settings adults who get four hours of sleep can function reasonably well for short periods of time (two to three days), performance of tasks requiring sustained attention is still clearly sub-optimal, even in the short run.</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If an individual experiences restricted sleep for just a few days, the result is significantly slower response times.  After one night of missed sleep, cognitive performance may decrease as much as 25% from baseline; after the second night of missed sleep, cognitive performance can fall to nearly 40% of baseline.  Furthermore, any discrepancy between the amount of sleep needed by an individual and the amount of sleep actually obtained, even for one night, begins to build up a “sleep debt.”  This sleep debt continues to accumulate over time until adequate recovery sleep is obtained. Sleep debt leads to slower response times, altered mood and motivation, and reduced morale and initiative</a:t>
            </a:r>
            <a:r>
              <a:rPr lang="en-US" dirty="0" smtClean="0"/>
              <a:t>.(15,16) </a:t>
            </a:r>
            <a:r>
              <a:rPr lang="en-US" dirty="0"/>
              <a:t>Sleep need is under genetic </a:t>
            </a:r>
            <a:r>
              <a:rPr lang="en-US" dirty="0" smtClean="0"/>
              <a:t>control(17) </a:t>
            </a:r>
            <a:r>
              <a:rPr lang="en-US" dirty="0"/>
              <a:t>and therefore cannot be adjusted or reduced without consequences.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15. Krueger </a:t>
            </a:r>
            <a:r>
              <a:rPr lang="en-US" i="1" dirty="0"/>
              <a:t>G. Fatigue, performance and medical error. In: </a:t>
            </a:r>
            <a:r>
              <a:rPr lang="en-US" i="1" dirty="0" err="1"/>
              <a:t>Bogner</a:t>
            </a:r>
            <a:r>
              <a:rPr lang="en-US" i="1" dirty="0"/>
              <a:t> M, ed. Human Error in Medicine. Hillsdale, NJ: Erlbaum Associates; 1994:311-26.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16. </a:t>
            </a:r>
            <a:r>
              <a:rPr lang="en-US" i="1" dirty="0" err="1" smtClean="0"/>
              <a:t>Koslowsky</a:t>
            </a:r>
            <a:r>
              <a:rPr lang="en-US" i="1" dirty="0" smtClean="0"/>
              <a:t> </a:t>
            </a:r>
            <a:r>
              <a:rPr lang="en-US" i="1" dirty="0"/>
              <a:t>M, </a:t>
            </a:r>
            <a:r>
              <a:rPr lang="en-US" i="1" dirty="0" err="1"/>
              <a:t>Babkoff</a:t>
            </a:r>
            <a:r>
              <a:rPr lang="en-US" i="1" dirty="0"/>
              <a:t> H. Meta-analysis of the relationship between total sleep deprivation and performance. </a:t>
            </a:r>
            <a:r>
              <a:rPr lang="en-US" i="1" dirty="0" err="1"/>
              <a:t>Chronobiol</a:t>
            </a:r>
            <a:r>
              <a:rPr lang="en-US" i="1" dirty="0"/>
              <a:t> </a:t>
            </a:r>
            <a:r>
              <a:rPr lang="en-US" i="1" dirty="0" err="1"/>
              <a:t>Int</a:t>
            </a:r>
            <a:r>
              <a:rPr lang="en-US" i="1" dirty="0"/>
              <a:t> 1992;9(2):132-6.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17. Van </a:t>
            </a:r>
            <a:r>
              <a:rPr lang="en-US" i="1" dirty="0" err="1"/>
              <a:t>Dongen</a:t>
            </a:r>
            <a:r>
              <a:rPr lang="en-US" i="1" dirty="0"/>
              <a:t> H, </a:t>
            </a:r>
            <a:r>
              <a:rPr lang="en-US" i="1" dirty="0" err="1"/>
              <a:t>Maislin</a:t>
            </a:r>
            <a:r>
              <a:rPr lang="en-US" i="1" dirty="0"/>
              <a:t> G, </a:t>
            </a:r>
            <a:r>
              <a:rPr lang="en-US" i="1" dirty="0" err="1"/>
              <a:t>Mullington</a:t>
            </a:r>
            <a:r>
              <a:rPr lang="en-US" i="1" dirty="0"/>
              <a:t> J, </a:t>
            </a:r>
            <a:r>
              <a:rPr lang="en-US" i="1" dirty="0" err="1"/>
              <a:t>Dinges</a:t>
            </a:r>
            <a:r>
              <a:rPr lang="en-US" i="1" dirty="0"/>
              <a:t> D. The cumulative cost of additional wakefulness: dose-response effects on neurobehavioral functions and sleep physiology from chronic sleep restriction and total sleep deprivation. Sleep </a:t>
            </a:r>
            <a:r>
              <a:rPr lang="en-US" i="1" dirty="0" smtClean="0"/>
              <a:t>    		      2003;26(2</a:t>
            </a:r>
            <a:r>
              <a:rPr lang="en-US" i="1" dirty="0"/>
              <a:t>):117-26.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18. Franken </a:t>
            </a:r>
            <a:r>
              <a:rPr lang="en-US" i="1" dirty="0"/>
              <a:t>P, </a:t>
            </a:r>
            <a:r>
              <a:rPr lang="en-US" i="1" dirty="0" err="1"/>
              <a:t>Chollet</a:t>
            </a:r>
            <a:r>
              <a:rPr lang="en-US" i="1" dirty="0"/>
              <a:t> D, </a:t>
            </a:r>
            <a:r>
              <a:rPr lang="en-US" i="1" dirty="0" err="1"/>
              <a:t>Tafti</a:t>
            </a:r>
            <a:r>
              <a:rPr lang="en-US" i="1" dirty="0"/>
              <a:t> M. The homeostatic regulation of sleep need is under genetic control. J </a:t>
            </a:r>
            <a:r>
              <a:rPr lang="en-US" i="1" dirty="0" err="1"/>
              <a:t>Neurosci</a:t>
            </a:r>
            <a:r>
              <a:rPr lang="en-US" i="1" dirty="0"/>
              <a:t> 2001;21(8):2610-21.</a:t>
            </a:r>
          </a:p>
        </p:txBody>
      </p:sp>
    </p:spTree>
    <p:extLst>
      <p:ext uri="{BB962C8B-B14F-4D97-AF65-F5344CB8AC3E}">
        <p14:creationId xmlns:p14="http://schemas.microsoft.com/office/powerpoint/2010/main" val="197115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33725BD-0DC3-4ADD-863E-BF73874D0A3B}" type="slidenum">
              <a:rPr lang="en-GB"/>
              <a:pPr/>
              <a:t>18</a:t>
            </a:fld>
            <a:endParaRPr lang="en-GB"/>
          </a:p>
        </p:txBody>
      </p:sp>
      <p:sp>
        <p:nvSpPr>
          <p:cNvPr id="130049"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0050" name="Text Box 2"/>
          <p:cNvSpPr txBox="1">
            <a:spLocks noGrp="1" noChangeArrowheads="1"/>
          </p:cNvSpPr>
          <p:nvPr>
            <p:ph type="body"/>
          </p:nvPr>
        </p:nvSpPr>
        <p:spPr bwMode="auto">
          <a:xfrm>
            <a:off x="894724" y="4374789"/>
            <a:ext cx="5070104" cy="2309078"/>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The Effects of Sleep Loss are Cumulative</a:t>
            </a:r>
            <a:r>
              <a:rPr lang="en-US" dirty="0"/>
              <a:t> </a:t>
            </a:r>
            <a:endParaRPr lang="en-US" dirty="0" smtClean="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0" dirty="0" err="1"/>
              <a:t>Dinges</a:t>
            </a:r>
            <a:r>
              <a:rPr lang="en-US" i="0" dirty="0"/>
              <a:t> and colleagues(28) studied the effects of sleep restriction to five hours per night on mood and performance variables, including measures of alertness, fatigue, mood disturbance and stress. Lapses on a psychomotor vigilance task (presumed to be associated with </a:t>
            </a:r>
            <a:r>
              <a:rPr lang="en-US" i="0" dirty="0" err="1"/>
              <a:t>microsleeps</a:t>
            </a:r>
            <a:r>
              <a:rPr lang="en-US" i="0" dirty="0"/>
              <a:t>) showed an immediate and persistent increase with sleep deprivation and continued to worsen over the seven days of the study. A single recovery night was not sufficient to restore baseline </a:t>
            </a:r>
            <a:r>
              <a:rPr lang="en-US" i="0" dirty="0" smtClean="0"/>
              <a:t>performance. </a:t>
            </a:r>
            <a:r>
              <a:rPr lang="en-US" sz="1200" i="0" kern="1200" baseline="0" dirty="0" smtClean="0">
                <a:solidFill>
                  <a:schemeClr val="tx1"/>
                </a:solidFill>
                <a:latin typeface="+mn-lt"/>
                <a:ea typeface="+mn-ea"/>
                <a:cs typeface="+mn-cs"/>
              </a:rPr>
              <a:t>Temporal </a:t>
            </a:r>
            <a:r>
              <a:rPr lang="en-US" sz="1200" i="0" kern="1200" baseline="0" dirty="0">
                <a:solidFill>
                  <a:schemeClr val="tx1"/>
                </a:solidFill>
                <a:latin typeface="+mn-lt"/>
                <a:ea typeface="+mn-ea"/>
                <a:cs typeface="+mn-cs"/>
              </a:rPr>
              <a:t>profile of mean (SEM bars) psychomotor </a:t>
            </a:r>
            <a:r>
              <a:rPr lang="en-US" sz="1200" i="0" kern="1200" baseline="0" dirty="0" smtClean="0">
                <a:solidFill>
                  <a:schemeClr val="tx1"/>
                </a:solidFill>
                <a:latin typeface="+mn-lt"/>
                <a:ea typeface="+mn-ea"/>
                <a:cs typeface="+mn-cs"/>
              </a:rPr>
              <a:t>vigilance task </a:t>
            </a:r>
            <a:r>
              <a:rPr lang="en-US" sz="1200" i="0" kern="1200" baseline="0" dirty="0">
                <a:solidFill>
                  <a:schemeClr val="tx1"/>
                </a:solidFill>
                <a:latin typeface="+mn-lt"/>
                <a:ea typeface="+mn-ea"/>
                <a:cs typeface="+mn-cs"/>
              </a:rPr>
              <a:t>(PVT) lapses after each of two baseline nights (</a:t>
            </a:r>
            <a:r>
              <a:rPr lang="en-US" sz="1200" i="0" kern="1200" baseline="0" dirty="0" err="1">
                <a:solidFill>
                  <a:schemeClr val="tx1"/>
                </a:solidFill>
                <a:latin typeface="+mn-lt"/>
                <a:ea typeface="+mn-ea"/>
                <a:cs typeface="+mn-cs"/>
              </a:rPr>
              <a:t>Bl</a:t>
            </a:r>
            <a:r>
              <a:rPr lang="en-US" sz="1200" i="0" kern="1200" baseline="0" dirty="0">
                <a:solidFill>
                  <a:schemeClr val="tx1"/>
                </a:solidFill>
                <a:latin typeface="+mn-lt"/>
                <a:ea typeface="+mn-ea"/>
                <a:cs typeface="+mn-cs"/>
              </a:rPr>
              <a:t>, B2</a:t>
            </a:r>
            <a:r>
              <a:rPr lang="en-US" sz="1200" i="0" kern="1200" baseline="0" dirty="0" smtClean="0">
                <a:solidFill>
                  <a:schemeClr val="tx1"/>
                </a:solidFill>
                <a:latin typeface="+mn-lt"/>
                <a:ea typeface="+mn-ea"/>
                <a:cs typeface="+mn-cs"/>
              </a:rPr>
              <a:t>), after </a:t>
            </a:r>
            <a:r>
              <a:rPr lang="en-US" sz="1200" i="0" kern="1200" baseline="0" dirty="0">
                <a:solidFill>
                  <a:schemeClr val="tx1"/>
                </a:solidFill>
                <a:latin typeface="+mn-lt"/>
                <a:ea typeface="+mn-ea"/>
                <a:cs typeface="+mn-cs"/>
              </a:rPr>
              <a:t>each of seven consecutive sleep restriction nights (Pl-P7), </a:t>
            </a:r>
            <a:r>
              <a:rPr lang="en-US" sz="1200" i="0" kern="1200" baseline="0" dirty="0" smtClean="0">
                <a:solidFill>
                  <a:schemeClr val="tx1"/>
                </a:solidFill>
                <a:latin typeface="+mn-lt"/>
                <a:ea typeface="+mn-ea"/>
                <a:cs typeface="+mn-cs"/>
              </a:rPr>
              <a:t>and after </a:t>
            </a:r>
            <a:r>
              <a:rPr lang="en-US" sz="1200" i="0" kern="1200" baseline="0" dirty="0">
                <a:solidFill>
                  <a:schemeClr val="tx1"/>
                </a:solidFill>
                <a:latin typeface="+mn-lt"/>
                <a:ea typeface="+mn-ea"/>
                <a:cs typeface="+mn-cs"/>
              </a:rPr>
              <a:t>a recovery night of sleep (RI) for </a:t>
            </a:r>
            <a:r>
              <a:rPr lang="en-US" sz="1200" i="0" kern="1200" baseline="0" dirty="0" smtClean="0">
                <a:solidFill>
                  <a:schemeClr val="tx1"/>
                </a:solidFill>
                <a:latin typeface="+mn-lt"/>
                <a:ea typeface="+mn-ea"/>
                <a:cs typeface="+mn-cs"/>
              </a:rPr>
              <a:t>16 subjects. Means </a:t>
            </a:r>
            <a:r>
              <a:rPr lang="en-US" sz="1200" i="0" kern="1200" baseline="0" dirty="0">
                <a:solidFill>
                  <a:schemeClr val="tx1"/>
                </a:solidFill>
                <a:latin typeface="+mn-lt"/>
                <a:ea typeface="+mn-ea"/>
                <a:cs typeface="+mn-cs"/>
              </a:rPr>
              <a:t>are </a:t>
            </a:r>
            <a:r>
              <a:rPr lang="en-US" sz="1200" i="0" kern="1200" baseline="0" dirty="0" smtClean="0">
                <a:solidFill>
                  <a:schemeClr val="tx1"/>
                </a:solidFill>
                <a:latin typeface="+mn-lt"/>
                <a:ea typeface="+mn-ea"/>
                <a:cs typeface="+mn-cs"/>
              </a:rPr>
              <a:t>for three </a:t>
            </a:r>
            <a:r>
              <a:rPr lang="en-US" sz="1200" i="0" kern="1200" baseline="0" dirty="0">
                <a:solidFill>
                  <a:schemeClr val="tx1"/>
                </a:solidFill>
                <a:latin typeface="+mn-lt"/>
                <a:ea typeface="+mn-ea"/>
                <a:cs typeface="+mn-cs"/>
              </a:rPr>
              <a:t>IO-minute PVT trials performed at 1000, 1600, and 2200 </a:t>
            </a:r>
            <a:r>
              <a:rPr lang="en-US" sz="1200" i="0" kern="1200" baseline="0" dirty="0" smtClean="0">
                <a:solidFill>
                  <a:schemeClr val="tx1"/>
                </a:solidFill>
                <a:latin typeface="+mn-lt"/>
                <a:ea typeface="+mn-ea"/>
                <a:cs typeface="+mn-cs"/>
              </a:rPr>
              <a:t>hours each </a:t>
            </a:r>
            <a:r>
              <a:rPr lang="en-US" sz="1200" i="0" kern="1200" baseline="0" dirty="0">
                <a:solidFill>
                  <a:schemeClr val="tx1"/>
                </a:solidFill>
                <a:latin typeface="+mn-lt"/>
                <a:ea typeface="+mn-ea"/>
                <a:cs typeface="+mn-cs"/>
              </a:rPr>
              <a:t>day. Sleep duration averaged 7.41 hours on BI and B2 nights</a:t>
            </a:r>
            <a:r>
              <a:rPr lang="en-US" sz="1200" i="0" kern="1200" baseline="0" dirty="0" smtClean="0">
                <a:solidFill>
                  <a:schemeClr val="tx1"/>
                </a:solidFill>
                <a:latin typeface="+mn-lt"/>
                <a:ea typeface="+mn-ea"/>
                <a:cs typeface="+mn-cs"/>
              </a:rPr>
              <a:t>. 4.98 </a:t>
            </a:r>
            <a:r>
              <a:rPr lang="en-US" sz="1200" i="0" kern="1200" baseline="0" dirty="0">
                <a:solidFill>
                  <a:schemeClr val="tx1"/>
                </a:solidFill>
                <a:latin typeface="+mn-lt"/>
                <a:ea typeface="+mn-ea"/>
                <a:cs typeface="+mn-cs"/>
              </a:rPr>
              <a:t>hours on PI-P7 restriction nights, and 7.94 hours on RI </a:t>
            </a:r>
            <a:r>
              <a:rPr lang="en-US" sz="1200" i="0" kern="1200" baseline="0" dirty="0" smtClean="0">
                <a:solidFill>
                  <a:schemeClr val="tx1"/>
                </a:solidFill>
                <a:latin typeface="+mn-lt"/>
                <a:ea typeface="+mn-ea"/>
                <a:cs typeface="+mn-cs"/>
              </a:rPr>
              <a:t>recovery nights</a:t>
            </a:r>
            <a:r>
              <a:rPr lang="en-US" sz="1200" i="0" kern="1200" baseline="0" dirty="0">
                <a:solidFill>
                  <a:schemeClr val="tx1"/>
                </a:solidFill>
                <a:latin typeface="+mn-lt"/>
                <a:ea typeface="+mn-ea"/>
                <a:cs typeface="+mn-cs"/>
              </a:rPr>
              <a:t>. There was significant variation in PVT lapse </a:t>
            </a:r>
            <a:r>
              <a:rPr lang="en-US" sz="1200" i="0" kern="1200" baseline="0" dirty="0" smtClean="0">
                <a:solidFill>
                  <a:schemeClr val="tx1"/>
                </a:solidFill>
                <a:latin typeface="+mn-lt"/>
                <a:ea typeface="+mn-ea"/>
                <a:cs typeface="+mn-cs"/>
              </a:rPr>
              <a:t>frequency across </a:t>
            </a:r>
            <a:r>
              <a:rPr lang="en-US" sz="1200" i="0" kern="1200" baseline="0" dirty="0">
                <a:solidFill>
                  <a:schemeClr val="tx1"/>
                </a:solidFill>
                <a:latin typeface="+mn-lt"/>
                <a:ea typeface="+mn-ea"/>
                <a:cs typeface="+mn-cs"/>
              </a:rPr>
              <a:t>days (F9. l35 = 5.85, P = 0.0006). In general, </a:t>
            </a:r>
            <a:r>
              <a:rPr lang="en-US" sz="1200" i="0" kern="1200" baseline="0" dirty="0" smtClean="0">
                <a:solidFill>
                  <a:schemeClr val="tx1"/>
                </a:solidFill>
                <a:latin typeface="+mn-lt"/>
                <a:ea typeface="+mn-ea"/>
                <a:cs typeface="+mn-cs"/>
              </a:rPr>
              <a:t>PVT lapsing </a:t>
            </a:r>
            <a:r>
              <a:rPr lang="en-US" sz="1200" i="0" kern="1200" baseline="0" dirty="0">
                <a:solidFill>
                  <a:schemeClr val="tx1"/>
                </a:solidFill>
                <a:latin typeface="+mn-lt"/>
                <a:ea typeface="+mn-ea"/>
                <a:cs typeface="+mn-cs"/>
              </a:rPr>
              <a:t>began to occur significantly after night P2 and again </a:t>
            </a:r>
            <a:r>
              <a:rPr lang="en-US" sz="1200" i="0" kern="1200" baseline="0" dirty="0" smtClean="0">
                <a:solidFill>
                  <a:schemeClr val="tx1"/>
                </a:solidFill>
                <a:latin typeface="+mn-lt"/>
                <a:ea typeface="+mn-ea"/>
                <a:cs typeface="+mn-cs"/>
              </a:rPr>
              <a:t>after night </a:t>
            </a:r>
            <a:r>
              <a:rPr lang="en-US" sz="1200" i="0" kern="1200" baseline="0" dirty="0">
                <a:solidFill>
                  <a:schemeClr val="tx1"/>
                </a:solidFill>
                <a:latin typeface="+mn-lt"/>
                <a:ea typeface="+mn-ea"/>
                <a:cs typeface="+mn-cs"/>
              </a:rPr>
              <a:t>P7</a:t>
            </a:r>
            <a:r>
              <a:rPr lang="en-US" sz="1200" i="0" kern="1200" baseline="0" dirty="0" smtClean="0">
                <a:solidFill>
                  <a:schemeClr val="tx1"/>
                </a:solidFill>
                <a:latin typeface="+mn-lt"/>
                <a:ea typeface="+mn-ea"/>
                <a:cs typeface="+mn-cs"/>
              </a:rPr>
              <a:t>. fully </a:t>
            </a:r>
            <a:r>
              <a:rPr lang="en-US" sz="1200" i="0" kern="1200" baseline="0" dirty="0">
                <a:solidFill>
                  <a:schemeClr val="tx1"/>
                </a:solidFill>
                <a:latin typeface="+mn-lt"/>
                <a:ea typeface="+mn-ea"/>
                <a:cs typeface="+mn-cs"/>
              </a:rPr>
              <a:t>normalize until after a second recovery</a:t>
            </a:r>
            <a:r>
              <a:rPr lang="en-US" i="0" dirty="0"/>
              <a:t> to 4-5 hours </a:t>
            </a:r>
            <a:r>
              <a:rPr lang="en-US" i="0" dirty="0" smtClean="0"/>
              <a:t>per night.</a:t>
            </a:r>
          </a:p>
          <a:p>
            <a:pPr marL="228600" indent="-228600">
              <a:buNone/>
            </a:pPr>
            <a:endParaRPr lang="en-US" i="1" dirty="0" smtClean="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0" dirty="0" smtClean="0"/>
              <a:t>19. </a:t>
            </a:r>
            <a:r>
              <a:rPr lang="en-US" i="0" dirty="0" err="1" smtClean="0"/>
              <a:t>Dinges</a:t>
            </a:r>
            <a:r>
              <a:rPr lang="en-US" i="1" dirty="0" smtClean="0"/>
              <a:t> DF, Pack F, Williams K, et al. Cumulative sleepiness, mood disturbance, and psychomotor vigilance performance decrements during a week of sleep restricted</a:t>
            </a:r>
            <a:endParaRPr lang="en-US" sz="1200" i="1" kern="1200" baseline="0" dirty="0" smtClean="0">
              <a:solidFill>
                <a:schemeClr val="tx1"/>
              </a:solidFill>
              <a:latin typeface="+mn-lt"/>
              <a:ea typeface="+mn-ea"/>
              <a:cs typeface="+mn-cs"/>
            </a:endParaRPr>
          </a:p>
          <a:p>
            <a:pPr marL="228600" indent="-228600">
              <a:buNone/>
            </a:pPr>
            <a:endParaRPr lang="en-US" sz="1200" i="1" kern="1200" baseline="0" dirty="0" smtClean="0">
              <a:solidFill>
                <a:schemeClr val="tx1"/>
              </a:solidFill>
              <a:latin typeface="+mn-lt"/>
              <a:ea typeface="+mn-ea"/>
              <a:cs typeface="+mn-cs"/>
            </a:endParaRPr>
          </a:p>
          <a:p>
            <a:pPr marL="228600" indent="-228600">
              <a:buNone/>
            </a:pPr>
            <a:endParaRPr lang="en-US" i="1" dirty="0"/>
          </a:p>
        </p:txBody>
      </p:sp>
    </p:spTree>
    <p:extLst>
      <p:ext uri="{BB962C8B-B14F-4D97-AF65-F5344CB8AC3E}">
        <p14:creationId xmlns:p14="http://schemas.microsoft.com/office/powerpoint/2010/main" val="113356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8"/>
          <p:cNvSpPr>
            <a:spLocks noGrp="1" noChangeArrowheads="1"/>
          </p:cNvSpPr>
          <p:nvPr>
            <p:ph type="sldNum"/>
          </p:nvPr>
        </p:nvSpPr>
        <p:spPr>
          <a:ln/>
        </p:spPr>
        <p:txBody>
          <a:bodyPr/>
          <a:lstStyle/>
          <a:p>
            <a:fld id="{1D9B2E4F-1C13-400F-9ECA-5B45DEBF07AB}" type="slidenum">
              <a:rPr lang="en-GB"/>
              <a:pPr/>
              <a:t>19</a:t>
            </a:fld>
            <a:endParaRPr lang="en-GB"/>
          </a:p>
        </p:txBody>
      </p:sp>
      <p:sp>
        <p:nvSpPr>
          <p:cNvPr id="99329" name="Text Box 1"/>
          <p:cNvSpPr txBox="1">
            <a:spLocks noChangeArrowheads="1"/>
          </p:cNvSpPr>
          <p:nvPr/>
        </p:nvSpPr>
        <p:spPr bwMode="auto">
          <a:xfrm>
            <a:off x="3877139" y="8848962"/>
            <a:ext cx="2982414" cy="277752"/>
          </a:xfrm>
          <a:prstGeom prst="rect">
            <a:avLst/>
          </a:prstGeom>
          <a:noFill/>
          <a:ln w="9525">
            <a:noFill/>
            <a:round/>
            <a:headEnd/>
            <a:tailEnd/>
          </a:ln>
          <a:effectLst/>
        </p:spPr>
        <p:txBody>
          <a:bodyPr lIns="88641" tIns="46093" rIns="88641" bIns="46093" anchor="b">
            <a:spAutoFit/>
          </a:bodyPr>
          <a:lstStyle/>
          <a:p>
            <a:pPr algn="r">
              <a:spcBef>
                <a:spcPct val="0"/>
              </a:spcBef>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fld id="{D2933A2F-32D4-4C17-B29C-29FAC1F10EA1}" type="slidenum">
              <a:rPr lang="en-GB" sz="1200"/>
              <a:pPr algn="r">
                <a:spcBef>
                  <a:spcPct val="0"/>
                </a:spcBef>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t>19</a:t>
            </a:fld>
            <a:endParaRPr lang="en-GB" sz="1200" dirty="0"/>
          </a:p>
        </p:txBody>
      </p:sp>
      <p:sp>
        <p:nvSpPr>
          <p:cNvPr id="99330" name="Text Box 2"/>
          <p:cNvSpPr txBox="1">
            <a:spLocks noChangeArrowheads="1"/>
          </p:cNvSpPr>
          <p:nvPr/>
        </p:nvSpPr>
        <p:spPr bwMode="auto">
          <a:xfrm>
            <a:off x="0" y="8848962"/>
            <a:ext cx="2982414" cy="277752"/>
          </a:xfrm>
          <a:prstGeom prst="rect">
            <a:avLst/>
          </a:prstGeom>
          <a:noFill/>
          <a:ln w="9525">
            <a:noFill/>
            <a:round/>
            <a:headEnd/>
            <a:tailEnd/>
          </a:ln>
          <a:effectLst/>
        </p:spPr>
        <p:txBody>
          <a:bodyPr lIns="88641" tIns="46093" rIns="88641" bIns="46093" anchor="b">
            <a:spAutoFit/>
          </a:bodyPr>
          <a:lstStyle/>
          <a:p>
            <a:pPr>
              <a:spcBef>
                <a:spcPct val="0"/>
              </a:spcBef>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GB" sz="1200" dirty="0"/>
          </a:p>
        </p:txBody>
      </p:sp>
      <p:sp>
        <p:nvSpPr>
          <p:cNvPr id="99331" name="Text Box 3"/>
          <p:cNvSpPr txBox="1">
            <a:spLocks noChangeArrowheads="1"/>
          </p:cNvSpPr>
          <p:nvPr/>
        </p:nvSpPr>
        <p:spPr bwMode="auto">
          <a:xfrm>
            <a:off x="0" y="1"/>
            <a:ext cx="2982414" cy="277752"/>
          </a:xfrm>
          <a:prstGeom prst="rect">
            <a:avLst/>
          </a:prstGeom>
          <a:noFill/>
          <a:ln w="9525">
            <a:noFill/>
            <a:round/>
            <a:headEnd/>
            <a:tailEnd/>
          </a:ln>
          <a:effectLst/>
        </p:spPr>
        <p:txBody>
          <a:bodyPr lIns="88641" tIns="46093" rIns="88641" bIns="46093">
            <a:spAutoFit/>
          </a:bodyPr>
          <a:lstStyle/>
          <a:p>
            <a:pPr>
              <a:spcBef>
                <a:spcPct val="0"/>
              </a:spcBef>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GB" sz="1200" dirty="0"/>
          </a:p>
        </p:txBody>
      </p:sp>
      <p:sp>
        <p:nvSpPr>
          <p:cNvPr id="99332" name="Text Box 4"/>
          <p:cNvSpPr txBox="1">
            <a:spLocks noChangeArrowheads="1"/>
          </p:cNvSpPr>
          <p:nvPr/>
        </p:nvSpPr>
        <p:spPr bwMode="auto">
          <a:xfrm>
            <a:off x="3877139" y="1"/>
            <a:ext cx="2982414" cy="277752"/>
          </a:xfrm>
          <a:prstGeom prst="rect">
            <a:avLst/>
          </a:prstGeom>
          <a:noFill/>
          <a:ln w="9525">
            <a:noFill/>
            <a:round/>
            <a:headEnd/>
            <a:tailEnd/>
          </a:ln>
          <a:effectLst/>
        </p:spPr>
        <p:txBody>
          <a:bodyPr lIns="88641" tIns="46093" rIns="88641" bIns="46093">
            <a:spAutoFit/>
          </a:bodyPr>
          <a:lstStyle/>
          <a:p>
            <a:pPr algn="r">
              <a:spcBef>
                <a:spcPct val="0"/>
              </a:spcBef>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GB" sz="1200" dirty="0"/>
          </a:p>
        </p:txBody>
      </p:sp>
      <p:sp>
        <p:nvSpPr>
          <p:cNvPr id="99333" name="Text Box 5"/>
          <p:cNvSpPr txBox="1">
            <a:spLocks noChangeArrowheads="1"/>
          </p:cNvSpPr>
          <p:nvPr/>
        </p:nvSpPr>
        <p:spPr bwMode="auto">
          <a:xfrm>
            <a:off x="1171219" y="681990"/>
            <a:ext cx="4518669" cy="3428803"/>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99334" name="Text Box 6"/>
          <p:cNvSpPr txBox="1">
            <a:spLocks noGrp="1" noChangeArrowheads="1"/>
          </p:cNvSpPr>
          <p:nvPr>
            <p:ph type="body"/>
          </p:nvPr>
        </p:nvSpPr>
        <p:spPr bwMode="auto">
          <a:xfrm>
            <a:off x="914919" y="4354361"/>
            <a:ext cx="5029717" cy="6801036"/>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Sleep </a:t>
            </a:r>
            <a:r>
              <a:rPr lang="en-US" b="1" dirty="0"/>
              <a:t>Deprivation Decreases Attention</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With decreased sleep, higher-order cognitive tasks are affected early and disproportionately. Tests requiring both speed and accuracy demonstrate considerably slowed speed before accuracy begins to fail. A dose response experiment measuring waking neurobehavioral and sleep physiological functions during chronic sleep restriction is very revealing</a:t>
            </a:r>
            <a:r>
              <a:rPr lang="en-US" dirty="0" smtClean="0"/>
              <a:t>.(20</a:t>
            </a:r>
            <a:r>
              <a:rPr lang="en-US" u="sng" dirty="0" smtClean="0"/>
              <a:t>) </a:t>
            </a:r>
            <a:r>
              <a:rPr lang="en-US" u="sng" dirty="0"/>
              <a:t>The results demonstrate that chronic restriction of sleep to six hours or less per night produced cognitive deficits equivalent to up to two nights of total sleep deprivation.(</a:t>
            </a:r>
            <a:r>
              <a:rPr lang="en-US" u="sng" dirty="0" smtClean="0"/>
              <a:t>20</a:t>
            </a:r>
            <a:r>
              <a:rPr lang="en-US" dirty="0" smtClean="0"/>
              <a:t>) </a:t>
            </a:r>
            <a:r>
              <a:rPr lang="en-US" dirty="0"/>
              <a:t>The experiment further reveals that even relatively moderate sleep restriction can have detrimental affects on waking neurobehavioral functions in healthy adults.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data shown in this slide clearly demonstrates that sleep deprivation decreases attention. Four different neurobehavioral assays served to measure cognitive performance capability and subjective sleepiness. Each panel displays group averages for subjects in the eight hour (blue line), six hour (</a:t>
            </a:r>
            <a:r>
              <a:rPr lang="en-US" dirty="0" err="1"/>
              <a:t>yellowline</a:t>
            </a:r>
            <a:r>
              <a:rPr lang="en-US" dirty="0"/>
              <a:t>) four hour (green line), and total sleep deprivation (red line) groups. Chronic sleep period conditions are shown at baseline (BL) and across 14 days. Data shows that chronic restriction of the nocturnal sleep period to either six hours or four hours per day for 14 days resulted in significant cumulative degradation of attention (more lapses) relative to the eight hour sleep period condition.</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Decreased behavioral alertness, as measured by lapses of attention, is a </a:t>
            </a:r>
            <a:r>
              <a:rPr lang="en-US" b="1" u="sng" dirty="0"/>
              <a:t>dose-dependent, near-linear function of the number of days of sleep restriction</a:t>
            </a:r>
            <a:r>
              <a:rPr lang="en-US" dirty="0" smtClean="0"/>
              <a:t>.(20) </a:t>
            </a:r>
            <a:r>
              <a:rPr lang="en-US" dirty="0"/>
              <a:t>This finding may indicate that the development of neurocognitive deficits over days of sleep restriction may be accounted for solely by cumulative sleep loss. This may further suggest that sleep debt is perhaps best understood as resulting in additional wakefulness that has a neurobiological “cost” that accumulates over </a:t>
            </a:r>
            <a:r>
              <a:rPr lang="en-US" dirty="0" smtClean="0"/>
              <a:t>time.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smtClean="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20. Van </a:t>
            </a:r>
            <a:r>
              <a:rPr lang="en-US" i="1" dirty="0" err="1"/>
              <a:t>Dongen</a:t>
            </a:r>
            <a:r>
              <a:rPr lang="en-US" i="1" dirty="0"/>
              <a:t> H, </a:t>
            </a:r>
            <a:r>
              <a:rPr lang="en-US" i="1" dirty="0" err="1"/>
              <a:t>Maislin</a:t>
            </a:r>
            <a:r>
              <a:rPr lang="en-US" i="1" dirty="0"/>
              <a:t> G, </a:t>
            </a:r>
            <a:r>
              <a:rPr lang="en-US" i="1" dirty="0" err="1"/>
              <a:t>Mullington</a:t>
            </a:r>
            <a:r>
              <a:rPr lang="en-US" i="1" dirty="0"/>
              <a:t> J, </a:t>
            </a:r>
            <a:r>
              <a:rPr lang="en-US" i="1" dirty="0" err="1"/>
              <a:t>Dinges</a:t>
            </a:r>
            <a:r>
              <a:rPr lang="en-US" i="1" dirty="0"/>
              <a:t> D. The cumulative cost of additional wakefulness: dose-response effects on neurobehavioral functions and sleep physiology from chronic sleep restriction and total sleep deprivation. Sleep 2003;26(2):</a:t>
            </a:r>
            <a:r>
              <a:rPr lang="en-US" i="1" dirty="0" smtClean="0"/>
              <a:t>117-26.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21. </a:t>
            </a:r>
            <a:r>
              <a:rPr lang="en-US" i="1" dirty="0" err="1" smtClean="0"/>
              <a:t>Kryger</a:t>
            </a:r>
            <a:r>
              <a:rPr lang="en-US" i="1" dirty="0" smtClean="0"/>
              <a:t> </a:t>
            </a:r>
            <a:r>
              <a:rPr lang="en-US" i="1" dirty="0"/>
              <a:t>. Sleep</a:t>
            </a:r>
            <a:r>
              <a:rPr lang="en-US" i="1" baseline="0" dirty="0"/>
              <a:t>  page 70</a:t>
            </a:r>
            <a:endParaRPr lang="en-US" i="1" dirty="0"/>
          </a:p>
        </p:txBody>
      </p:sp>
    </p:spTree>
    <p:extLst>
      <p:ext uri="{BB962C8B-B14F-4D97-AF65-F5344CB8AC3E}">
        <p14:creationId xmlns:p14="http://schemas.microsoft.com/office/powerpoint/2010/main" val="302400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22. </a:t>
            </a:r>
            <a:r>
              <a:rPr lang="en-US" i="1" dirty="0" err="1" smtClean="0"/>
              <a:t>Hafner</a:t>
            </a:r>
            <a:r>
              <a:rPr lang="en-US" i="1" dirty="0" smtClean="0"/>
              <a:t> Marco et al: Why sleep matters </a:t>
            </a:r>
            <a:r>
              <a:rPr lang="mr-IN" i="1" dirty="0" smtClean="0"/>
              <a:t>–</a:t>
            </a:r>
            <a:r>
              <a:rPr lang="en-US" i="1" dirty="0" smtClean="0"/>
              <a:t>the economic costs of insufficient </a:t>
            </a:r>
            <a:r>
              <a:rPr lang="en-US" i="1" dirty="0" smtClean="0"/>
              <a:t>sleep .</a:t>
            </a:r>
            <a:r>
              <a:rPr lang="en-US" i="1" dirty="0" smtClean="0"/>
              <a:t>Rand Corporation, Santa Monica, California and Cambridge, UK.</a:t>
            </a: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20</a:t>
            </a:fld>
            <a:endParaRPr lang="en-US"/>
          </a:p>
        </p:txBody>
      </p:sp>
    </p:spTree>
    <p:extLst>
      <p:ext uri="{BB962C8B-B14F-4D97-AF65-F5344CB8AC3E}">
        <p14:creationId xmlns:p14="http://schemas.microsoft.com/office/powerpoint/2010/main" val="66898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a:t>
            </a:r>
            <a:r>
              <a:rPr lang="en-US" dirty="0"/>
              <a:t>rationale for </a:t>
            </a:r>
            <a:r>
              <a:rPr lang="en-US" dirty="0" smtClean="0"/>
              <a:t>recommendations.</a:t>
            </a:r>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2</a:t>
            </a:fld>
            <a:endParaRPr lang="en-US"/>
          </a:p>
        </p:txBody>
      </p:sp>
    </p:spTree>
    <p:extLst>
      <p:ext uri="{BB962C8B-B14F-4D97-AF65-F5344CB8AC3E}">
        <p14:creationId xmlns:p14="http://schemas.microsoft.com/office/powerpoint/2010/main" val="183318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FBEDB7-7934-4663-AF76-56DC696F0696}" type="slidenum">
              <a:rPr lang="en-GB"/>
              <a:pPr/>
              <a:t>22</a:t>
            </a:fld>
            <a:endParaRPr lang="en-GB"/>
          </a:p>
        </p:txBody>
      </p:sp>
      <p:sp>
        <p:nvSpPr>
          <p:cNvPr id="105473"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05474" name="Text Box 2"/>
          <p:cNvSpPr txBox="1">
            <a:spLocks noGrp="1" noChangeArrowheads="1"/>
          </p:cNvSpPr>
          <p:nvPr>
            <p:ph type="body"/>
          </p:nvPr>
        </p:nvSpPr>
        <p:spPr bwMode="auto">
          <a:xfrm>
            <a:off x="894724" y="4374789"/>
            <a:ext cx="5070104" cy="9695715"/>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Consequences </a:t>
            </a:r>
            <a:r>
              <a:rPr lang="en-US" b="1" dirty="0"/>
              <a:t>of Sleep Deprivation</a:t>
            </a:r>
            <a:r>
              <a:rPr lang="en-US"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 consequences related to sleep loss and shift work in physicians in training, like those in any occupational setting, are potentially broad in scope and are likely to occur in a number of domains. They include:</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Personal and family consequences (mood disturbances, increased stress, adverse health consequences, negative effects on personal relationships, increased potential for alcohol and substance abuse, and increased risk of motor vehicle crashes)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Negative effects on cognitive and neurobehavioral functioning (attention, reaction time, vigilance, memory, as well as motivation)</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Impact on the performance of professional duties (including procedures such as intravenous insertion, cognitive tasks such as electrocardiogram interpretation, and patient-related behavior such as communication skills)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Implications for the quality of medical education (decreased retention of information, impaired information processing, and decreased motivation to learn)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Impact on the quality of patient care and on commission of errors in the hospital setting, a particular concern in this era of increasing accountability in health care.</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To date, there are over 50 studies in the literature on sleep loss and fatigue in medical training, including about 30 performance studies that have examined specific effects on a variety of different performance and performance-related measures. Outcome variables in these studies include: effects on </a:t>
            </a:r>
            <a:r>
              <a:rPr lang="en-US" dirty="0" err="1"/>
              <a:t>neuro</a:t>
            </a:r>
            <a:r>
              <a:rPr lang="en-US" dirty="0"/>
              <a:t>-cognitive and psychomotor functioning in the laboratory setting, effects on performance of simulated work-related tasks and of occupational tasks in actual work settings, and effects on mood and psychological state.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However, there are </a:t>
            </a:r>
            <a:r>
              <a:rPr lang="en-US" dirty="0" err="1"/>
              <a:t>methodologic</a:t>
            </a:r>
            <a:r>
              <a:rPr lang="en-US" dirty="0"/>
              <a:t> flaws in many of the studies, including small sample size, lack of objective or reliable recording of actual sleep amounts, and use of performance outcome measures which may not be sensitive enough or may not be of adequate duration to detect more subtle levels of impairment. Furthermore, the design of most of these studies involves comparisons between pre-call (“rested”) and post-call performance in groups of residents. Because the “rested” comparison residents were often in reality chronically sleep deprived, this can obscure an actual difference between baseline and post-call performance. Although it is difficult to compare studies because of the wide variation in methodology, several reviews have attempted to summarize the available data</a:t>
            </a:r>
            <a:r>
              <a:rPr lang="en-US" dirty="0" smtClean="0"/>
              <a:t>.(25-27) </a:t>
            </a:r>
            <a:r>
              <a:rPr lang="en-US" dirty="0"/>
              <a:t>The following slides will illustrate some specific findings in various fields and across tasks.</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23.</a:t>
            </a:r>
            <a:r>
              <a:rPr lang="en-US" i="1" dirty="0"/>
              <a:t>	</a:t>
            </a:r>
            <a:r>
              <a:rPr lang="en-US" i="1" dirty="0" err="1"/>
              <a:t>Asken</a:t>
            </a:r>
            <a:r>
              <a:rPr lang="en-US" i="1" dirty="0"/>
              <a:t> MJ, </a:t>
            </a:r>
            <a:r>
              <a:rPr lang="en-US" i="1" dirty="0" err="1"/>
              <a:t>Raham</a:t>
            </a:r>
            <a:r>
              <a:rPr lang="en-US" i="1" dirty="0"/>
              <a:t> DC. Resident performance and sleep deprivation: a review. J Med </a:t>
            </a:r>
            <a:r>
              <a:rPr lang="en-US" i="1" dirty="0" err="1"/>
              <a:t>Educ</a:t>
            </a:r>
            <a:r>
              <a:rPr lang="en-US" i="1" dirty="0"/>
              <a:t> 1983;58(5):382-8.</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24.</a:t>
            </a:r>
            <a:r>
              <a:rPr lang="en-US" i="1" dirty="0"/>
              <a:t>	Leung L, Becker CE. Sleep deprivation and house staff performance. Update 1984-1991. J </a:t>
            </a:r>
            <a:r>
              <a:rPr lang="en-US" i="1" dirty="0" err="1"/>
              <a:t>Occup</a:t>
            </a:r>
            <a:r>
              <a:rPr lang="en-US" i="1" dirty="0"/>
              <a:t> Med 1992;34(12):1153-60.</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25.</a:t>
            </a:r>
            <a:r>
              <a:rPr lang="en-US" i="1" dirty="0"/>
              <a:t>	Owens JA. Sleep loss and fatigue in medical training. </a:t>
            </a:r>
            <a:r>
              <a:rPr lang="en-US" i="1" dirty="0" err="1"/>
              <a:t>Curr</a:t>
            </a:r>
            <a:r>
              <a:rPr lang="en-US" i="1" dirty="0"/>
              <a:t> </a:t>
            </a:r>
            <a:r>
              <a:rPr lang="en-US" i="1" dirty="0" err="1"/>
              <a:t>Opin</a:t>
            </a:r>
            <a:r>
              <a:rPr lang="en-US" i="1" dirty="0"/>
              <a:t> </a:t>
            </a:r>
            <a:r>
              <a:rPr lang="en-US" i="1" dirty="0" err="1"/>
              <a:t>Pulm</a:t>
            </a:r>
            <a:r>
              <a:rPr lang="en-US" i="1" dirty="0"/>
              <a:t> Med 2001;7(6):411-8.</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26.</a:t>
            </a:r>
            <a:r>
              <a:rPr lang="en-US" i="1" dirty="0"/>
              <a:t>	</a:t>
            </a:r>
            <a:r>
              <a:rPr lang="en-US" i="1" dirty="0" err="1"/>
              <a:t>Samkoff</a:t>
            </a:r>
            <a:r>
              <a:rPr lang="en-US" i="1" dirty="0"/>
              <a:t> JS, Jacques CH. A review of studies concerning effects of sleep deprivation and fatigue on residents' performance. </a:t>
            </a:r>
            <a:r>
              <a:rPr lang="en-US" i="1" dirty="0" err="1"/>
              <a:t>Acad</a:t>
            </a:r>
            <a:r>
              <a:rPr lang="en-US" i="1" dirty="0"/>
              <a:t> Med 1991;66(11):687-93.</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27.</a:t>
            </a:r>
            <a:r>
              <a:rPr lang="en-US" i="1" dirty="0"/>
              <a:t>	</a:t>
            </a:r>
            <a:r>
              <a:rPr lang="en-US" i="1" dirty="0" err="1"/>
              <a:t>Veasey</a:t>
            </a:r>
            <a:r>
              <a:rPr lang="en-US" i="1" dirty="0"/>
              <a:t> S, Rosen R, </a:t>
            </a:r>
            <a:r>
              <a:rPr lang="en-US" i="1" dirty="0" err="1"/>
              <a:t>Barzansky</a:t>
            </a:r>
            <a:r>
              <a:rPr lang="en-US" i="1" dirty="0"/>
              <a:t> B, Rosen I, Owens J. Sleep loss and fatigue in residency training: a reappraisal. JAMA 2002;288(9):1116-24.</a:t>
            </a:r>
          </a:p>
        </p:txBody>
      </p:sp>
    </p:spTree>
    <p:extLst>
      <p:ext uri="{BB962C8B-B14F-4D97-AF65-F5344CB8AC3E}">
        <p14:creationId xmlns:p14="http://schemas.microsoft.com/office/powerpoint/2010/main" val="98817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i="1" dirty="0" smtClean="0"/>
              <a:t>28. </a:t>
            </a:r>
            <a:r>
              <a:rPr lang="en-US" sz="1200" i="1" dirty="0" err="1" smtClean="0"/>
              <a:t>Hafner</a:t>
            </a:r>
            <a:r>
              <a:rPr lang="en-US" sz="1200" i="1" dirty="0" smtClean="0"/>
              <a:t> Marco et al: Why sleep matters </a:t>
            </a:r>
            <a:r>
              <a:rPr lang="mr-IN" sz="1200" i="1" dirty="0" smtClean="0"/>
              <a:t>–</a:t>
            </a:r>
            <a:r>
              <a:rPr lang="en-US" sz="1200" i="1" dirty="0" smtClean="0"/>
              <a:t>the economic costs of insufficient sleep. Rand Corporation, Santa Monica, California and Cambridge, UK, </a:t>
            </a: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not-for-profit </a:t>
            </a:r>
            <a:r>
              <a:rPr lang="en-US" sz="1200" kern="1200" dirty="0" smtClean="0">
                <a:solidFill>
                  <a:schemeClr val="tx1"/>
                </a:solidFill>
                <a:effectLst/>
                <a:latin typeface="+mn-lt"/>
                <a:ea typeface="+mn-ea"/>
                <a:cs typeface="+mn-cs"/>
              </a:rPr>
              <a:t>organization </a:t>
            </a:r>
            <a:r>
              <a:rPr lang="en-US" sz="1200" kern="1200" dirty="0">
                <a:solidFill>
                  <a:schemeClr val="tx1"/>
                </a:solidFill>
                <a:effectLst/>
                <a:latin typeface="+mn-lt"/>
                <a:ea typeface="+mn-ea"/>
                <a:cs typeface="+mn-cs"/>
              </a:rPr>
              <a:t>whose mission is to help improve policy and </a:t>
            </a:r>
            <a:r>
              <a:rPr lang="en-US" sz="1200" kern="1200" dirty="0" smtClean="0">
                <a:solidFill>
                  <a:schemeClr val="tx1"/>
                </a:solidFill>
                <a:effectLst/>
                <a:latin typeface="+mn-lt"/>
                <a:ea typeface="+mn-ea"/>
                <a:cs typeface="+mn-cs"/>
              </a:rPr>
              <a:t>decision making </a:t>
            </a:r>
            <a:r>
              <a:rPr lang="en-US" sz="1200" kern="1200" dirty="0">
                <a:solidFill>
                  <a:schemeClr val="tx1"/>
                </a:solidFill>
                <a:effectLst/>
                <a:latin typeface="+mn-lt"/>
                <a:ea typeface="+mn-ea"/>
                <a:cs typeface="+mn-cs"/>
              </a:rPr>
              <a:t>through research and analysis. RAND’s publications do not necessarily reflect the opinions of its research clients and sponsors. </a:t>
            </a:r>
            <a:endParaRPr lang="en-US" dirty="0">
              <a:effectLst/>
            </a:endParaRPr>
          </a:p>
        </p:txBody>
      </p:sp>
      <p:sp>
        <p:nvSpPr>
          <p:cNvPr id="4" name="Slide Number Placeholder 3"/>
          <p:cNvSpPr>
            <a:spLocks noGrp="1"/>
          </p:cNvSpPr>
          <p:nvPr>
            <p:ph type="sldNum" sz="quarter" idx="10"/>
          </p:nvPr>
        </p:nvSpPr>
        <p:spPr/>
        <p:txBody>
          <a:bodyPr/>
          <a:lstStyle/>
          <a:p>
            <a:fld id="{3D72D301-7FBE-4BE3-AA77-DA90EA687A51}" type="slidenum">
              <a:rPr lang="en-US" smtClean="0"/>
              <a:pPr/>
              <a:t>23</a:t>
            </a:fld>
            <a:endParaRPr lang="en-US"/>
          </a:p>
        </p:txBody>
      </p:sp>
    </p:spTree>
    <p:extLst>
      <p:ext uri="{BB962C8B-B14F-4D97-AF65-F5344CB8AC3E}">
        <p14:creationId xmlns:p14="http://schemas.microsoft.com/office/powerpoint/2010/main" val="212416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6483D0C-0658-4D06-AD99-FC2F70C92DC4}" type="slidenum">
              <a:rPr lang="en-GB"/>
              <a:pPr/>
              <a:t>24</a:t>
            </a:fld>
            <a:endParaRPr lang="en-GB"/>
          </a:p>
        </p:txBody>
      </p:sp>
      <p:sp>
        <p:nvSpPr>
          <p:cNvPr id="126977"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26978"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dirty="0" smtClean="0"/>
              <a:t> </a:t>
            </a:r>
            <a:r>
              <a:rPr lang="en-US" b="1" dirty="0"/>
              <a:t>Recognizing Sleepiness in Yourself and Others</a:t>
            </a:r>
            <a:endParaRPr lang="en-US" dirty="0"/>
          </a:p>
          <a:p>
            <a:r>
              <a:rPr lang="en-US" dirty="0"/>
              <a:t>What are the recognizable signs of sleepiness and fatigue? (Warning: this question is harder than you think!)</a:t>
            </a:r>
          </a:p>
        </p:txBody>
      </p:sp>
    </p:spTree>
    <p:extLst>
      <p:ext uri="{BB962C8B-B14F-4D97-AF65-F5344CB8AC3E}">
        <p14:creationId xmlns:p14="http://schemas.microsoft.com/office/powerpoint/2010/main" val="733872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25</a:t>
            </a:fld>
            <a:endParaRPr lang="en-US"/>
          </a:p>
        </p:txBody>
      </p:sp>
    </p:spTree>
    <p:extLst>
      <p:ext uri="{BB962C8B-B14F-4D97-AF65-F5344CB8AC3E}">
        <p14:creationId xmlns:p14="http://schemas.microsoft.com/office/powerpoint/2010/main" val="10912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Estimating </a:t>
            </a:r>
            <a:r>
              <a:rPr lang="en-US" b="1" dirty="0"/>
              <a:t>Sleepiness</a:t>
            </a:r>
            <a:endParaRPr lang="en-US" dirty="0"/>
          </a:p>
          <a:p>
            <a:r>
              <a:rPr lang="en-US" dirty="0"/>
              <a:t>To put this very simply, there are two major influences on the physiologic tendencies towards sleepiness- time from last sleep period and the time of day. Circadian variations occur in the levels of alertness (see Slide 16), but both sleep deprivation and sleep restriction contribute towards sleepiness and alertness at any given time of the day. Partial sleep loss results in a cumulative increase in sleepiness by </a:t>
            </a:r>
            <a:r>
              <a:rPr lang="en-US" i="1" dirty="0"/>
              <a:t>objective</a:t>
            </a:r>
            <a:r>
              <a:rPr lang="en-US" dirty="0"/>
              <a:t> measurements. Ironically, </a:t>
            </a:r>
            <a:r>
              <a:rPr lang="en-US" i="1" dirty="0"/>
              <a:t>subjective</a:t>
            </a:r>
            <a:r>
              <a:rPr lang="en-US" dirty="0"/>
              <a:t> perception of sleepiness correlates much less reliably with these objective measures. Thus, over time, a mismatch develops between the increasing degree of sleepiness and the individual's perception of being sleepy, resulting in a tendency to underestimate subjective sleepiness. Furthermore, not only is subjective self-evaluation of sleepiness in general poor, but the ability to detect actual sleep onset in sleep-deprived individuals is often compromised.  </a:t>
            </a:r>
          </a:p>
          <a:p>
            <a:endParaRPr lang="en-US" dirty="0"/>
          </a:p>
          <a:p>
            <a:r>
              <a:rPr lang="en-US" dirty="0"/>
              <a:t>These principles are illustrated by a recent study of anesthesia residents(11), in which daytime sleepiness was measured using the Multiple Sleep Latency Test (MSLT) in three conditions. The MSLT is a standardized, validated physiological measure of sleepiness that assesses the time to fall asleep while lying in a quiet, dark bedroom at repeated two hour intervals throughout the day. In the baseline condition subjects had no call period with 48 hours and were rotating on general operating room rotations. In the post-call condition, the subjects were working on difficult rotations (ICU or obstetric anesthesia) and were studied the day after call. In the sleep extended condition, subjects had four consecutive days off and reported to work at 10:00 a.m. Subjects in the sleep extended condition averaged two hours more sleep per day than they did in the baseline condition.</a:t>
            </a:r>
          </a:p>
          <a:p>
            <a:r>
              <a:rPr lang="en-US" dirty="0"/>
              <a:t>	</a:t>
            </a:r>
          </a:p>
          <a:p>
            <a:r>
              <a:rPr lang="en-US" dirty="0"/>
              <a:t>Sleepiness levels (measured by the MSLT) in the baseline and post-call conditions were not statistically different and were at the level of pathologic daytime sleepiness seen in patients with sleep apnea or narcolepsy. Allowing for four days of sleep extension normalized levels of daytime sleepiness – supporting sleep as the ultimate countermeasure. When the residents in this study were asked whether or not they had fallen asleep or remained awake during formal testing in a sleep laboratory, self perception of whether they had remained awake or had fallen asleep was no better than chance. This is important in considering the operational consequences of "feeling fit for duty" (or driving home) when the opposite might be true.</a:t>
            </a:r>
          </a:p>
          <a:p>
            <a:endParaRPr lang="en-US" dirty="0"/>
          </a:p>
          <a:p>
            <a:r>
              <a:rPr lang="en-US" i="1" dirty="0" smtClean="0"/>
              <a:t>28. Howard </a:t>
            </a:r>
            <a:r>
              <a:rPr lang="en-US" i="1" dirty="0"/>
              <a:t>SK, </a:t>
            </a:r>
            <a:r>
              <a:rPr lang="en-US" i="1" dirty="0" err="1"/>
              <a:t>Gaba</a:t>
            </a:r>
            <a:r>
              <a:rPr lang="en-US" i="1" dirty="0"/>
              <a:t> DM, Rosekind MR, </a:t>
            </a:r>
            <a:r>
              <a:rPr lang="en-US" i="1" dirty="0" err="1"/>
              <a:t>Zarcone</a:t>
            </a:r>
            <a:r>
              <a:rPr lang="en-US" i="1" dirty="0"/>
              <a:t> VP. The risks and implications of excessive daytime sleepiness in resident physicians. </a:t>
            </a:r>
            <a:r>
              <a:rPr lang="en-US" i="1" dirty="0" err="1"/>
              <a:t>Acad</a:t>
            </a:r>
            <a:r>
              <a:rPr lang="en-US" i="1" dirty="0"/>
              <a:t> Med 2002;77(10):1019-25.</a:t>
            </a:r>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26</a:t>
            </a:fld>
            <a:endParaRPr lang="en-US"/>
          </a:p>
        </p:txBody>
      </p:sp>
    </p:spTree>
    <p:extLst>
      <p:ext uri="{BB962C8B-B14F-4D97-AF65-F5344CB8AC3E}">
        <p14:creationId xmlns:p14="http://schemas.microsoft.com/office/powerpoint/2010/main" val="336903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CDA7709-8F37-4187-827E-4682C0275C52}" type="slidenum">
              <a:rPr lang="en-GB"/>
              <a:pPr/>
              <a:t>27</a:t>
            </a:fld>
            <a:endParaRPr lang="en-GB"/>
          </a:p>
        </p:txBody>
      </p:sp>
      <p:sp>
        <p:nvSpPr>
          <p:cNvPr id="178178" name="Rectangle 2"/>
          <p:cNvSpPr>
            <a:spLocks noGrp="1" noRot="1" noChangeAspect="1" noChangeArrowheads="1" noTextEdit="1"/>
          </p:cNvSpPr>
          <p:nvPr>
            <p:ph type="sldImg"/>
          </p:nvPr>
        </p:nvSpPr>
        <p:spPr>
          <a:xfrm>
            <a:off x="1117600" y="679450"/>
            <a:ext cx="4624388" cy="3468688"/>
          </a:xfrm>
          <a:ln/>
        </p:spPr>
      </p:sp>
      <p:sp>
        <p:nvSpPr>
          <p:cNvPr id="178179" name="Rectangle 3"/>
          <p:cNvSpPr>
            <a:spLocks noGrp="1" noChangeArrowheads="1"/>
          </p:cNvSpPr>
          <p:nvPr>
            <p:ph type="body" idx="1"/>
          </p:nvPr>
        </p:nvSpPr>
        <p:spPr>
          <a:xfrm>
            <a:off x="894725" y="4374789"/>
            <a:ext cx="5068551" cy="4074651"/>
          </a:xfrm>
        </p:spPr>
        <p:txBody>
          <a:bodyPr>
            <a:normAutofit fontScale="92500" lnSpcReduction="10000"/>
          </a:bodyPr>
          <a:lstStyle/>
          <a:p>
            <a:r>
              <a:rPr lang="en-US" b="1" dirty="0" smtClean="0"/>
              <a:t> </a:t>
            </a:r>
            <a:r>
              <a:rPr lang="en-US" b="1" dirty="0" err="1"/>
              <a:t>Microsleeps</a:t>
            </a:r>
            <a:endParaRPr lang="en-US" dirty="0"/>
          </a:p>
          <a:p>
            <a:r>
              <a:rPr lang="en-US" dirty="0" err="1"/>
              <a:t>Microsleeps</a:t>
            </a:r>
            <a:r>
              <a:rPr lang="en-US" dirty="0"/>
              <a:t> (also known as “lapses,” “blocks,” “gaps” or “delayed actions”) are unintentional episodes of loss of attention and are used to define very short periods of sleep, typically between 5-to-14 seconds in </a:t>
            </a:r>
            <a:r>
              <a:rPr lang="en-US" dirty="0" smtClean="0"/>
              <a:t>duration</a:t>
            </a:r>
            <a:r>
              <a:rPr lang="en-US" baseline="0" dirty="0" smtClean="0"/>
              <a:t> (28</a:t>
            </a:r>
            <a:r>
              <a:rPr lang="en-US" dirty="0" smtClean="0"/>
              <a:t>) </a:t>
            </a:r>
            <a:r>
              <a:rPr lang="en-US" dirty="0" err="1"/>
              <a:t>Microsleeps</a:t>
            </a:r>
            <a:r>
              <a:rPr lang="en-US" dirty="0"/>
              <a:t> are associated with a marked reduction in behavioral responsiveness following prolonged loss of sleep</a:t>
            </a:r>
            <a:r>
              <a:rPr lang="en-US" dirty="0" smtClean="0"/>
              <a:t>.(29) </a:t>
            </a:r>
            <a:r>
              <a:rPr lang="en-US" dirty="0"/>
              <a:t>The underlying pathophysiology of </a:t>
            </a:r>
            <a:r>
              <a:rPr lang="en-US" dirty="0" err="1"/>
              <a:t>microsleeps</a:t>
            </a:r>
            <a:r>
              <a:rPr lang="en-US" dirty="0"/>
              <a:t> is believed to be due to phasic interruption of the capacity of the brainstem, and possibly other cortical structures to which they are allied, to maintain arousal</a:t>
            </a:r>
            <a:r>
              <a:rPr lang="en-US" dirty="0" smtClean="0"/>
              <a:t>.(30) </a:t>
            </a:r>
            <a:r>
              <a:rPr lang="en-US" dirty="0"/>
              <a:t>The electrographic hallmark of this inattention is the appearance of bursts of high voltage slow wave activity (more characteristic of deep sleep) in cortical areas.(64) The term </a:t>
            </a:r>
            <a:r>
              <a:rPr lang="en-US" dirty="0" err="1"/>
              <a:t>microsleep</a:t>
            </a:r>
            <a:r>
              <a:rPr lang="en-US" dirty="0"/>
              <a:t> has been used in the transportation industry to characterize short sleep episodes which can impact driving performance and lead to accidents. They are good indicators of excessive daytime sleepiness and have been associated with poor simulated driving performance</a:t>
            </a:r>
            <a:r>
              <a:rPr lang="en-US" dirty="0" smtClean="0"/>
              <a:t>.(31)</a:t>
            </a:r>
            <a:endParaRPr lang="en-US" dirty="0"/>
          </a:p>
          <a:p>
            <a:endParaRPr lang="en-US" dirty="0"/>
          </a:p>
          <a:p>
            <a:r>
              <a:rPr lang="en-US" i="1" dirty="0" smtClean="0"/>
              <a:t>28. Harrison </a:t>
            </a:r>
            <a:r>
              <a:rPr lang="en-US" i="1" dirty="0"/>
              <a:t>Y, Horne JA. Occurrence of "</a:t>
            </a:r>
            <a:r>
              <a:rPr lang="en-US" i="1" dirty="0" err="1"/>
              <a:t>microsleeps</a:t>
            </a:r>
            <a:r>
              <a:rPr lang="en-US" i="1" dirty="0"/>
              <a:t>' during daytime sleep onset in normal subjects. </a:t>
            </a:r>
            <a:r>
              <a:rPr lang="en-US" i="1" dirty="0" err="1"/>
              <a:t>Electroencephalogr</a:t>
            </a:r>
            <a:r>
              <a:rPr lang="en-US" i="1" dirty="0"/>
              <a:t> </a:t>
            </a:r>
            <a:r>
              <a:rPr lang="en-US" i="1" dirty="0" err="1"/>
              <a:t>Clin</a:t>
            </a:r>
            <a:r>
              <a:rPr lang="en-US" i="1" dirty="0"/>
              <a:t> </a:t>
            </a:r>
            <a:r>
              <a:rPr lang="en-US" i="1" dirty="0" err="1"/>
              <a:t>Neurophysiol</a:t>
            </a:r>
            <a:r>
              <a:rPr lang="en-US" i="1" dirty="0"/>
              <a:t> 1996;98(5):411-6.</a:t>
            </a:r>
          </a:p>
          <a:p>
            <a:r>
              <a:rPr lang="en-US" i="1" dirty="0" smtClean="0"/>
              <a:t>29. </a:t>
            </a:r>
            <a:r>
              <a:rPr lang="en-US" i="1" dirty="0" err="1" smtClean="0"/>
              <a:t>Mirsky</a:t>
            </a:r>
            <a:r>
              <a:rPr lang="en-US" i="1" dirty="0" smtClean="0"/>
              <a:t> </a:t>
            </a:r>
            <a:r>
              <a:rPr lang="en-US" i="1" dirty="0"/>
              <a:t>AF, Carson PV, Jr. A comparison of the behavioral and physiological changes accompanying sleep deprivation and chlorpromazine administration in man. </a:t>
            </a:r>
            <a:r>
              <a:rPr lang="en-US" i="1" dirty="0" err="1"/>
              <a:t>Electroencephalogr</a:t>
            </a:r>
            <a:r>
              <a:rPr lang="en-US" i="1" dirty="0"/>
              <a:t> </a:t>
            </a:r>
            <a:r>
              <a:rPr lang="en-US" i="1" dirty="0" err="1"/>
              <a:t>Clin</a:t>
            </a:r>
            <a:r>
              <a:rPr lang="en-US" i="1" dirty="0"/>
              <a:t> </a:t>
            </a:r>
            <a:r>
              <a:rPr lang="en-US" i="1" dirty="0" err="1"/>
              <a:t>Neurophysiol</a:t>
            </a:r>
            <a:r>
              <a:rPr lang="en-US" i="1" dirty="0"/>
              <a:t> 1962;14:1-10.</a:t>
            </a:r>
          </a:p>
          <a:p>
            <a:r>
              <a:rPr lang="en-US" i="1" dirty="0" smtClean="0"/>
              <a:t>30. </a:t>
            </a:r>
            <a:r>
              <a:rPr lang="en-US" i="1" dirty="0" err="1" smtClean="0"/>
              <a:t>Meldman</a:t>
            </a:r>
            <a:r>
              <a:rPr lang="en-US" i="1" dirty="0" smtClean="0"/>
              <a:t> </a:t>
            </a:r>
            <a:r>
              <a:rPr lang="en-US" i="1" dirty="0"/>
              <a:t>MJ. A </a:t>
            </a:r>
            <a:r>
              <a:rPr lang="en-US" i="1" dirty="0" err="1"/>
              <a:t>Nosology</a:t>
            </a:r>
            <a:r>
              <a:rPr lang="en-US" i="1" dirty="0"/>
              <a:t> of the </a:t>
            </a:r>
            <a:r>
              <a:rPr lang="en-US" i="1" dirty="0" err="1"/>
              <a:t>Attentional</a:t>
            </a:r>
            <a:r>
              <a:rPr lang="en-US" i="1" dirty="0"/>
              <a:t> Diseases. Am J Psychiatry 1964;121:377-9.</a:t>
            </a:r>
          </a:p>
          <a:p>
            <a:r>
              <a:rPr lang="en-US" i="1" dirty="0" smtClean="0"/>
              <a:t>31. </a:t>
            </a:r>
            <a:r>
              <a:rPr lang="en-US" i="1" dirty="0" err="1" smtClean="0"/>
              <a:t>Risser</a:t>
            </a:r>
            <a:r>
              <a:rPr lang="en-US" i="1" dirty="0" smtClean="0"/>
              <a:t> </a:t>
            </a:r>
            <a:r>
              <a:rPr lang="en-US" i="1" dirty="0"/>
              <a:t>MR, Ware JC, Freeman FG. Driving simulation with EEG monitoring in normal and obstructive sleep apnea patients. Sleep 2000;23(3):393-8.</a:t>
            </a:r>
          </a:p>
        </p:txBody>
      </p:sp>
    </p:spTree>
    <p:extLst>
      <p:ext uri="{BB962C8B-B14F-4D97-AF65-F5344CB8AC3E}">
        <p14:creationId xmlns:p14="http://schemas.microsoft.com/office/powerpoint/2010/main" val="355049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A0372A0-BF40-4F3D-B1AD-78E9877AACEF}" type="slidenum">
              <a:rPr lang="en-GB"/>
              <a:pPr/>
              <a:t>28</a:t>
            </a:fld>
            <a:endParaRPr lang="en-GB"/>
          </a:p>
        </p:txBody>
      </p:sp>
      <p:sp>
        <p:nvSpPr>
          <p:cNvPr id="132097"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2098" name="Text Box 2"/>
          <p:cNvSpPr txBox="1">
            <a:spLocks noGrp="1" noChangeArrowheads="1"/>
          </p:cNvSpPr>
          <p:nvPr>
            <p:ph type="body"/>
          </p:nvPr>
        </p:nvSpPr>
        <p:spPr bwMode="auto">
          <a:xfrm>
            <a:off x="894724" y="4374788"/>
            <a:ext cx="5070104" cy="2863075"/>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Recognize the Warning Signs of Sleepiness</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As noted above (Slide 8), sleepiness is physiologically dependent upon previous quantity or quality of sleep and the circadian rhythm of sleep, but may be unmasked by reductions in environmental noise, light, and social engagement. A person with a moderate to severe sleep debt may fall asleep even while rating themselves quite alert. Other neurophysiologic phenomena accompanying sleep loss includes </a:t>
            </a:r>
            <a:r>
              <a:rPr lang="en-US" dirty="0" err="1"/>
              <a:t>microsleeps</a:t>
            </a:r>
            <a:r>
              <a:rPr lang="en-US" dirty="0"/>
              <a:t> (brief intrusions of EEG indications of sleep into the awake state) and inattention, resulting in forgetfulness and difficulty in staying on-task. These events may not be perceived by the individual as being asleep or recognized as resulting from sleepiness.(66)</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32. </a:t>
            </a:r>
            <a:r>
              <a:rPr lang="en-US" i="1" dirty="0" err="1" smtClean="0"/>
              <a:t>Roehrs</a:t>
            </a:r>
            <a:r>
              <a:rPr lang="en-US" i="1" dirty="0" smtClean="0"/>
              <a:t> </a:t>
            </a:r>
            <a:r>
              <a:rPr lang="en-US" i="1" dirty="0"/>
              <a:t>T, </a:t>
            </a:r>
            <a:r>
              <a:rPr lang="en-US" i="1" dirty="0" err="1"/>
              <a:t>Carskadon</a:t>
            </a:r>
            <a:r>
              <a:rPr lang="en-US" i="1" dirty="0"/>
              <a:t> M, Dement WC, Roth T. Daytime sleepiness and alertness. In: </a:t>
            </a:r>
            <a:r>
              <a:rPr lang="en-US" i="1" dirty="0" err="1"/>
              <a:t>Kryger</a:t>
            </a:r>
            <a:r>
              <a:rPr lang="en-US" i="1" dirty="0"/>
              <a:t> MH, Roth T, Dement WC, eds. Principles and Practice of Sleep Medicine. 4th ed. Philadelphia, PA: Elsevier/Saunders; 2005:39-50.</a:t>
            </a:r>
          </a:p>
        </p:txBody>
      </p:sp>
    </p:spTree>
    <p:extLst>
      <p:ext uri="{BB962C8B-B14F-4D97-AF65-F5344CB8AC3E}">
        <p14:creationId xmlns:p14="http://schemas.microsoft.com/office/powerpoint/2010/main" val="1846076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29</a:t>
            </a:fld>
            <a:endParaRPr lang="en-US"/>
          </a:p>
        </p:txBody>
      </p:sp>
    </p:spTree>
    <p:extLst>
      <p:ext uri="{BB962C8B-B14F-4D97-AF65-F5344CB8AC3E}">
        <p14:creationId xmlns:p14="http://schemas.microsoft.com/office/powerpoint/2010/main" val="690985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61F7D8B-ACF5-4793-8856-12F27148ED39}" type="slidenum">
              <a:rPr lang="en-GB"/>
              <a:pPr/>
              <a:t>31</a:t>
            </a:fld>
            <a:endParaRPr lang="en-GB"/>
          </a:p>
        </p:txBody>
      </p:sp>
      <p:sp>
        <p:nvSpPr>
          <p:cNvPr id="13312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3122"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b="1" dirty="0" smtClean="0"/>
              <a:t>Alertness </a:t>
            </a:r>
            <a:r>
              <a:rPr lang="en-US" b="1" dirty="0"/>
              <a:t>Management Strategies </a:t>
            </a:r>
            <a:endParaRPr lang="en-US" b="1" dirty="0" smtClean="0"/>
          </a:p>
          <a:p>
            <a:endParaRPr lang="en-US" dirty="0"/>
          </a:p>
          <a:p>
            <a:r>
              <a:rPr lang="en-US" dirty="0"/>
              <a:t>Given the inevitability of some degree of sleep loss and fatigue in the course of medical training, work hour regulations notwithstanding, developing strategies to combat the effects of sleepiness is paramount. There is both anecdotal and empirical evidence to suggest that operational or system changes such as limits on work hours in and of themselves do not guarantee well-rested and optimally-functioning residents. There are likely to be a number of reasons for this observation.(67) First, it is clear from the experience with instituting work hour regulations in New York State that system changes may be very difficult to implement and maintain. Second, work hour regulations and other system changes cannot by definition govern residents' behavior outside of the workplace (e.g., "moonlighting" activities) or establish their personal priorities regarding adequate sleep, and thus cannot ensure that residents are adequately rested. Finally, it should be pointed out that many of the proposed operational changes themselves have limited or no empirical support. For example, there are no studies in any occupational settings which suggest that an 80-hour work week provides adequate opportunity for rest and recovery; furthermore, this number is well above that stipulated in federal regulations for the aviation and trucking industries where much of the research on work hours and fatigue has been conducted.(68) </a:t>
            </a:r>
          </a:p>
          <a:p>
            <a:endParaRPr lang="en-US" dirty="0"/>
          </a:p>
          <a:p>
            <a:r>
              <a:rPr lang="en-US" dirty="0"/>
              <a:t>In summary, operational changes such as limitations on resident work hours, scheduling adjustments, and provision of "protected time" for sleep are necessary but unlikely to be sufficient to assure optimal levels of alertness in medical trainees, partially because of difficulties in implementation of and adherence to systems-based measures.</a:t>
            </a:r>
          </a:p>
          <a:p>
            <a:endParaRPr lang="en-US" dirty="0"/>
          </a:p>
          <a:p>
            <a:r>
              <a:rPr lang="en-US" dirty="0"/>
              <a:t>The use of personal strategies or countermeasures (such as napping and strategic caffeine consumption) to address sleep loss and fatigue has been extensively studied in other occupational settings, although only a handful of studies have addressed the issue of countermeasure strategies in medical trainees. One review </a:t>
            </a:r>
            <a:r>
              <a:rPr lang="en-US" dirty="0" smtClean="0"/>
              <a:t>article(33) </a:t>
            </a:r>
            <a:r>
              <a:rPr lang="en-US" dirty="0"/>
              <a:t>examined the impact of shift work in emergency medicine and proposed the use of both operational and personal strategies to optimize alertness, including rotation schedule designs based on chronobiologic principles, use of regular exercise, exposure to light on and off the job, and sleep strategies such as anchor sleep, split sleep periods and planned napping. </a:t>
            </a:r>
          </a:p>
          <a:p>
            <a:endParaRPr lang="en-US" dirty="0"/>
          </a:p>
          <a:p>
            <a:r>
              <a:rPr lang="en-US" dirty="0"/>
              <a:t>There are several key concepts to keep in mind regarding the development of individual strategies to manage fatigue in the medical setting. All strategies should be evidence-based and include a range of options as outlined in the next slides; there is neither a </a:t>
            </a:r>
            <a:r>
              <a:rPr lang="en-US" b="1" u="sng" dirty="0"/>
              <a:t>"one-size-fits-all" approach nor a single "magic bullet" solution </a:t>
            </a:r>
            <a:r>
              <a:rPr lang="en-US" dirty="0"/>
              <a:t>that works for everyone. Because sleep needs, tolerance to sleep loss, and non work-related demands vary across individuals, residents need to develop a sense both of their own personal vulnerability to fatigue (with the caveat that self-assessment of that vulnerability is not always accurate!) and the approaches that work best for them and their lifestyle. </a:t>
            </a:r>
          </a:p>
          <a:p>
            <a:endParaRPr lang="en-US" dirty="0"/>
          </a:p>
          <a:p>
            <a:r>
              <a:rPr lang="en-US" dirty="0"/>
              <a:t>There is also clearly a need for shared responsibility among trainees, medical school faculty and administration, hospital administration, and medical education regulatory bodies for developing and incorporating effective and creative solutions for the problem of sleep loss and fatigue in medical training. Ongoing mechanisms must be developed to insure accountability from residency program and hospital administrators in implementing and assessing the efficacy of given interventions. Because of the unique nature of the combined student and physician role of trainees, working conditions must be structured not only to ensure the safety of both patients and of trainees, but they should also provide an optimal learning environment that allows residents to learn in a well-rested state.</a:t>
            </a:r>
          </a:p>
          <a:p>
            <a:endParaRPr lang="en-US" dirty="0"/>
          </a:p>
          <a:p>
            <a:r>
              <a:rPr lang="en-US" i="1" dirty="0" smtClean="0"/>
              <a:t>33. </a:t>
            </a:r>
            <a:r>
              <a:rPr lang="en-US" i="1" dirty="0" err="1" smtClean="0"/>
              <a:t>Lamberg</a:t>
            </a:r>
            <a:r>
              <a:rPr lang="en-US" i="1" dirty="0" smtClean="0"/>
              <a:t> </a:t>
            </a:r>
            <a:r>
              <a:rPr lang="en-US" i="1" dirty="0"/>
              <a:t>L. Long hours, little sleep: bad medicine for physicians-in-training? JAMA 2002;287(3):303-6.</a:t>
            </a:r>
          </a:p>
          <a:p>
            <a:r>
              <a:rPr lang="en-US" i="1" dirty="0" smtClean="0"/>
              <a:t>34. Code </a:t>
            </a:r>
            <a:r>
              <a:rPr lang="en-US" i="1" dirty="0"/>
              <a:t>of Federal Regulations. Flight time limitations and rest requirements: All flight crewmembers. In: GPO Access; 2006.</a:t>
            </a:r>
          </a:p>
          <a:p>
            <a:r>
              <a:rPr lang="en-US" i="1" dirty="0" smtClean="0"/>
              <a:t>35. Whitehead </a:t>
            </a:r>
            <a:r>
              <a:rPr lang="en-US" i="1" dirty="0"/>
              <a:t>DC, Thomas H, Jr., Slapper DR. A rational approach to shift work in emergency medicine. Ann </a:t>
            </a:r>
            <a:r>
              <a:rPr lang="en-US" i="1" dirty="0" err="1"/>
              <a:t>Emerg</a:t>
            </a:r>
            <a:r>
              <a:rPr lang="en-US" i="1" dirty="0"/>
              <a:t> Med 1992;21(10):1250-8.</a:t>
            </a:r>
          </a:p>
        </p:txBody>
      </p:sp>
    </p:spTree>
    <p:extLst>
      <p:ext uri="{BB962C8B-B14F-4D97-AF65-F5344CB8AC3E}">
        <p14:creationId xmlns:p14="http://schemas.microsoft.com/office/powerpoint/2010/main" val="172076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32</a:t>
            </a:fld>
            <a:endParaRPr lang="en-US"/>
          </a:p>
        </p:txBody>
      </p:sp>
    </p:spTree>
    <p:extLst>
      <p:ext uri="{BB962C8B-B14F-4D97-AF65-F5344CB8AC3E}">
        <p14:creationId xmlns:p14="http://schemas.microsoft.com/office/powerpoint/2010/main" val="181156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3</a:t>
            </a:fld>
            <a:endParaRPr lang="en-US"/>
          </a:p>
        </p:txBody>
      </p:sp>
    </p:spTree>
    <p:extLst>
      <p:ext uri="{BB962C8B-B14F-4D97-AF65-F5344CB8AC3E}">
        <p14:creationId xmlns:p14="http://schemas.microsoft.com/office/powerpoint/2010/main" val="3227709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C8FCFBB-9323-4BAC-84C6-4D36D77F641E}" type="slidenum">
              <a:rPr lang="en-GB"/>
              <a:pPr/>
              <a:t>33</a:t>
            </a:fld>
            <a:endParaRPr lang="en-GB"/>
          </a:p>
        </p:txBody>
      </p:sp>
      <p:sp>
        <p:nvSpPr>
          <p:cNvPr id="100353"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00354" name="Text Box 2"/>
          <p:cNvSpPr txBox="1">
            <a:spLocks noGrp="1" noChangeArrowheads="1"/>
          </p:cNvSpPr>
          <p:nvPr>
            <p:ph type="body"/>
          </p:nvPr>
        </p:nvSpPr>
        <p:spPr bwMode="auto">
          <a:xfrm>
            <a:off x="894724" y="4374789"/>
            <a:ext cx="5070104" cy="4894401"/>
          </a:xfrm>
          <a:prstGeom prst="rect">
            <a:avLst/>
          </a:prstGeom>
          <a:noFill/>
          <a:ln>
            <a:round/>
            <a:headEnd/>
            <a:tailEnd/>
          </a:ln>
        </p:spPr>
        <p:txBody>
          <a:bodyPr lIns="88641" tIns="46093" rIns="88641" bIns="46093">
            <a:spAutoFit/>
          </a:bodyPr>
          <a:lstStyle/>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Reducing the Impact of Sleep Loss</a:t>
            </a:r>
            <a:r>
              <a:rPr lang="en-US" dirty="0"/>
              <a:t>  </a:t>
            </a:r>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Sleeping less than seven hours per day can result in a sleep deficit.  It has been shown that chronic partial restriction of sleep of six hours or less per night produces cognitive performance deficits similar to that seen following total sleep </a:t>
            </a:r>
            <a:r>
              <a:rPr lang="en-US" dirty="0" smtClean="0"/>
              <a:t>deprivation(36)  </a:t>
            </a:r>
            <a:r>
              <a:rPr lang="en-US" dirty="0"/>
              <a:t>Chronic loss of sleep has also been shown to have adverse effects on metabolic and endocrine </a:t>
            </a:r>
            <a:r>
              <a:rPr lang="en-US" dirty="0" smtClean="0"/>
              <a:t>function(37)  </a:t>
            </a:r>
            <a:r>
              <a:rPr lang="en-US" dirty="0"/>
              <a:t>Therefore, it is important to get an adequate amount of sleep (seven to nine hours) per night for several days prior to anticipated sleep </a:t>
            </a:r>
            <a:r>
              <a:rPr lang="en-US" dirty="0" smtClean="0"/>
              <a:t>loss(38) </a:t>
            </a:r>
            <a:endParaRPr lang="en-US" dirty="0"/>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smtClean="0"/>
              <a:t>However</a:t>
            </a:r>
            <a:r>
              <a:rPr lang="en-US" dirty="0"/>
              <a:t>, a recent study of medical residents published in </a:t>
            </a:r>
            <a:r>
              <a:rPr lang="en-US" dirty="0" smtClean="0"/>
              <a:t>JAMA(38) </a:t>
            </a:r>
            <a:r>
              <a:rPr lang="en-US" dirty="0"/>
              <a:t>suggested that even when residents are on “light” or no night call rotations and thus have more opportunity to sleep, they still report getting less than optimal sleep amounts (average 6.38 hours per night).</a:t>
            </a:r>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36.</a:t>
            </a:r>
            <a:r>
              <a:rPr lang="en-US" i="1" dirty="0"/>
              <a:t>	Van </a:t>
            </a:r>
            <a:r>
              <a:rPr lang="en-US" i="1" dirty="0" err="1"/>
              <a:t>Dongen</a:t>
            </a:r>
            <a:r>
              <a:rPr lang="en-US" i="1" dirty="0"/>
              <a:t> H, </a:t>
            </a:r>
            <a:r>
              <a:rPr lang="en-US" i="1" dirty="0" err="1"/>
              <a:t>Maislin</a:t>
            </a:r>
            <a:r>
              <a:rPr lang="en-US" i="1" dirty="0"/>
              <a:t> G, </a:t>
            </a:r>
            <a:r>
              <a:rPr lang="en-US" i="1" dirty="0" err="1"/>
              <a:t>Mullington</a:t>
            </a:r>
            <a:r>
              <a:rPr lang="en-US" i="1" dirty="0"/>
              <a:t> J, </a:t>
            </a:r>
            <a:r>
              <a:rPr lang="en-US" i="1" dirty="0" err="1"/>
              <a:t>Dinges</a:t>
            </a:r>
            <a:r>
              <a:rPr lang="en-US" i="1" dirty="0"/>
              <a:t> D. The cumulative cost of additional wakefulness: dose-response effects on neurobehavioral functions and sleep physiology from chronic sleep restriction and total sleep deprivation. Sleep 2003;26(2):117-26.</a:t>
            </a:r>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37.</a:t>
            </a:r>
            <a:r>
              <a:rPr lang="en-US" i="1" dirty="0"/>
              <a:t>	Spiegel K, </a:t>
            </a:r>
            <a:r>
              <a:rPr lang="en-US" i="1" dirty="0" err="1"/>
              <a:t>Leproult</a:t>
            </a:r>
            <a:r>
              <a:rPr lang="en-US" i="1" dirty="0"/>
              <a:t> R, Van </a:t>
            </a:r>
            <a:r>
              <a:rPr lang="en-US" i="1" dirty="0" err="1"/>
              <a:t>Cauter</a:t>
            </a:r>
            <a:r>
              <a:rPr lang="en-US" i="1" dirty="0"/>
              <a:t> E. Impact of sleep debt on metabolic and endocrine function. Lancet 1999;354(9188):1435-9.</a:t>
            </a:r>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38.</a:t>
            </a:r>
            <a:r>
              <a:rPr lang="en-US" i="1" dirty="0"/>
              <a:t>	</a:t>
            </a:r>
            <a:r>
              <a:rPr lang="en-US" i="1" dirty="0" err="1"/>
              <a:t>Arnedt</a:t>
            </a:r>
            <a:r>
              <a:rPr lang="en-US" i="1" dirty="0"/>
              <a:t> J, Owens J, Crouch M, Stahl J, </a:t>
            </a:r>
            <a:r>
              <a:rPr lang="en-US" i="1" dirty="0" err="1"/>
              <a:t>Carskadon</a:t>
            </a:r>
            <a:r>
              <a:rPr lang="en-US" i="1" dirty="0"/>
              <a:t> M. Neurobehavioral performance of residents after heavy night call </a:t>
            </a:r>
            <a:r>
              <a:rPr lang="en-US" i="1" dirty="0" err="1"/>
              <a:t>vs</a:t>
            </a:r>
            <a:r>
              <a:rPr lang="en-US" i="1" dirty="0"/>
              <a:t> after alcohol ingestion. JAMA 2005;294(9):1025-33.</a:t>
            </a:r>
          </a:p>
          <a:p>
            <a:pPr marL="225148" marR="0" lvl="0" indent="-225148" algn="l" defTabSz="914400" rtl="0" eaLnBrk="1" fontAlgn="auto" latinLnBrk="0" hangingPunct="1">
              <a:lnSpc>
                <a:spcPct val="100000"/>
              </a:lnSpc>
              <a:spcBef>
                <a:spcPts val="0"/>
              </a:spcBef>
              <a:spcAft>
                <a:spcPts val="0"/>
              </a:spcAft>
              <a:buClrTx/>
              <a:buSzTx/>
              <a:buFontTx/>
              <a:buNone/>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defRPr/>
            </a:pPr>
            <a:r>
              <a:rPr lang="en-US" i="1" dirty="0" smtClean="0"/>
              <a:t>39. Fletcher KE, Underwood W, 3rd, Davis SQ, </a:t>
            </a:r>
            <a:r>
              <a:rPr lang="en-US" i="1" dirty="0" err="1" smtClean="0"/>
              <a:t>Mangrulkar</a:t>
            </a:r>
            <a:r>
              <a:rPr lang="en-US" i="1" dirty="0" smtClean="0"/>
              <a:t> RS, McMahon LF, Jr., Saint S. Effects of work hour reduction on residents' lives: a systematic review. JAMA 2005;294(9):1088-100</a:t>
            </a:r>
            <a:endParaRPr lang="en-US" dirty="0" smtClean="0"/>
          </a:p>
          <a:p>
            <a:pPr marL="225148" indent="-225148">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p:txBody>
      </p:sp>
    </p:spTree>
    <p:extLst>
      <p:ext uri="{BB962C8B-B14F-4D97-AF65-F5344CB8AC3E}">
        <p14:creationId xmlns:p14="http://schemas.microsoft.com/office/powerpoint/2010/main" val="3938696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43E83FD-C2CE-43B9-BEEA-C5AE113D1D1F}" type="slidenum">
              <a:rPr lang="en-GB"/>
              <a:pPr/>
              <a:t>34</a:t>
            </a:fld>
            <a:endParaRPr lang="en-GB"/>
          </a:p>
        </p:txBody>
      </p:sp>
      <p:sp>
        <p:nvSpPr>
          <p:cNvPr id="187394" name="Text Box 2"/>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87395" name="Text Box 3"/>
          <p:cNvSpPr txBox="1">
            <a:spLocks noGrp="1" noChangeArrowheads="1"/>
          </p:cNvSpPr>
          <p:nvPr>
            <p:ph type="body"/>
          </p:nvPr>
        </p:nvSpPr>
        <p:spPr>
          <a:xfrm>
            <a:off x="894724" y="4374789"/>
            <a:ext cx="5070104" cy="2308324"/>
          </a:xfrm>
          <a:ln/>
        </p:spPr>
        <p:txBody>
          <a:bodyPr>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a:t>SLIDE 41: Increasing Sleep Time Improves Learning during Residency</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In the large, national multi-specialty survey referenced, there was a dose response relationship between average hours of sleep per night and a number of variables related to learning during residency. Reported satisfaction with learning, amount of time with attending physicians, and rating of quality of time with attending physicians increased with increasing hours of sleep. By contrast, ratings of time working without adequate supervision declined as nightly sleep hours increased.</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39. Baldwin </a:t>
            </a:r>
            <a:r>
              <a:rPr lang="en-US" i="1" dirty="0"/>
              <a:t>DC, Jr., Daugherty SR. Sleep deprivation and fatigue in residency training: results of a national survey of first- and second-year residents. Sleep 2004;27(2):217-23.</a:t>
            </a:r>
          </a:p>
        </p:txBody>
      </p:sp>
    </p:spTree>
    <p:extLst>
      <p:ext uri="{BB962C8B-B14F-4D97-AF65-F5344CB8AC3E}">
        <p14:creationId xmlns:p14="http://schemas.microsoft.com/office/powerpoint/2010/main" val="316729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26EC0B3-E303-4E32-BECA-341763C75571}" type="slidenum">
              <a:rPr lang="en-GB"/>
              <a:pPr/>
              <a:t>35</a:t>
            </a:fld>
            <a:endParaRPr lang="en-GB"/>
          </a:p>
        </p:txBody>
      </p:sp>
      <p:sp>
        <p:nvSpPr>
          <p:cNvPr id="137217"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7218"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b="1" dirty="0" smtClean="0"/>
              <a:t>Napping</a:t>
            </a:r>
            <a:endParaRPr lang="en-US" dirty="0"/>
          </a:p>
          <a:p>
            <a:r>
              <a:rPr lang="en-US" dirty="0"/>
              <a:t>Since the most effective countermeasure for sleepiness is clearly sleep, the efficacy of napping in combating the effects of fatigue has been an active area of research in the laboratory as well as in other occupational </a:t>
            </a:r>
            <a:r>
              <a:rPr lang="en-US" dirty="0" smtClean="0"/>
              <a:t>settings (40) </a:t>
            </a:r>
            <a:r>
              <a:rPr lang="en-US" dirty="0"/>
              <a:t>For example, "prophylactic" brief naps prior to 24 hours of sleep loss have been shown to improve alertness during 24 hours of sustained </a:t>
            </a:r>
            <a:r>
              <a:rPr lang="en-US" dirty="0" smtClean="0"/>
              <a:t>wakefulness(41), </a:t>
            </a:r>
            <a:r>
              <a:rPr lang="en-US" dirty="0"/>
              <a:t>and frequent (every two to three hours), brief (15-minute) "therapeutic" naps can significantly mitigate performance decrements during periods of prolonged sleep </a:t>
            </a:r>
            <a:r>
              <a:rPr lang="en-US" dirty="0" smtClean="0"/>
              <a:t>deprivation(42) </a:t>
            </a:r>
            <a:r>
              <a:rPr lang="en-US" dirty="0"/>
              <a:t>"Maintenance" or on the job naps may also improve performance in shift </a:t>
            </a:r>
            <a:r>
              <a:rPr lang="en-US" dirty="0" smtClean="0"/>
              <a:t>workers(43) </a:t>
            </a:r>
            <a:r>
              <a:rPr lang="en-US" dirty="0"/>
              <a:t>A two to eight hour nap prior to 24 hours of sleep loss improves vigilance and minimizes sleepiness for 24 </a:t>
            </a:r>
            <a:r>
              <a:rPr lang="en-US" dirty="0" smtClean="0"/>
              <a:t>hours(44) </a:t>
            </a:r>
            <a:r>
              <a:rPr lang="en-US" dirty="0"/>
              <a:t>According to research, naps as short as 15 minutes can significantly ameliorate the performance decrements of residents if they are provided at two to three hour intervals during 24 hours of sleep </a:t>
            </a:r>
            <a:r>
              <a:rPr lang="en-US" dirty="0" smtClean="0"/>
              <a:t>deprivation (45) </a:t>
            </a:r>
            <a:r>
              <a:rPr lang="en-US" dirty="0"/>
              <a:t>The time of the day most refractory to counter-measures is the circadian nadir, 2 to 9 a.m</a:t>
            </a:r>
            <a:r>
              <a:rPr lang="en-US" dirty="0" smtClean="0"/>
              <a:t>.(46)</a:t>
            </a:r>
            <a:endParaRPr lang="en-US" dirty="0"/>
          </a:p>
          <a:p>
            <a:endParaRPr lang="en-US" dirty="0"/>
          </a:p>
          <a:p>
            <a:r>
              <a:rPr lang="en-US" i="1" dirty="0" smtClean="0"/>
              <a:t>40. </a:t>
            </a:r>
            <a:r>
              <a:rPr lang="en-US" i="1" dirty="0" err="1" smtClean="0"/>
              <a:t>Driskell</a:t>
            </a:r>
            <a:r>
              <a:rPr lang="en-US" i="1" dirty="0" smtClean="0"/>
              <a:t> </a:t>
            </a:r>
            <a:r>
              <a:rPr lang="en-US" i="1" dirty="0"/>
              <a:t>JE, Mullen B. The efficacy of naps as a fatigue countermeasure: a meta-analytic integration. Hum Factors 2005;47(2):360-77.</a:t>
            </a:r>
          </a:p>
          <a:p>
            <a:r>
              <a:rPr lang="en-US" i="1" dirty="0" smtClean="0"/>
              <a:t>41. </a:t>
            </a:r>
            <a:r>
              <a:rPr lang="en-US" i="1" dirty="0" err="1" smtClean="0"/>
              <a:t>Gillberg</a:t>
            </a:r>
            <a:r>
              <a:rPr lang="en-US" i="1" dirty="0" smtClean="0"/>
              <a:t> </a:t>
            </a:r>
            <a:r>
              <a:rPr lang="en-US" i="1" dirty="0"/>
              <a:t>M, </a:t>
            </a:r>
            <a:r>
              <a:rPr lang="en-US" i="1" dirty="0" err="1"/>
              <a:t>Kecklund</a:t>
            </a:r>
            <a:r>
              <a:rPr lang="en-US" i="1" dirty="0"/>
              <a:t> G, </a:t>
            </a:r>
            <a:r>
              <a:rPr lang="en-US" i="1" dirty="0" err="1"/>
              <a:t>Axelsson</a:t>
            </a:r>
            <a:r>
              <a:rPr lang="en-US" i="1" dirty="0"/>
              <a:t> J, </a:t>
            </a:r>
            <a:r>
              <a:rPr lang="en-US" i="1" dirty="0" err="1"/>
              <a:t>Akerstedt</a:t>
            </a:r>
            <a:r>
              <a:rPr lang="en-US" i="1" dirty="0"/>
              <a:t> T. The effects of a short daytime nap after restricted night sleep. Sleep 1996;19(7):570-5.</a:t>
            </a:r>
          </a:p>
          <a:p>
            <a:r>
              <a:rPr lang="en-US" i="1" dirty="0" smtClean="0"/>
              <a:t>42. Lumley </a:t>
            </a:r>
            <a:r>
              <a:rPr lang="en-US" i="1" dirty="0"/>
              <a:t>M, </a:t>
            </a:r>
            <a:r>
              <a:rPr lang="en-US" i="1" dirty="0" err="1"/>
              <a:t>Roehrs</a:t>
            </a:r>
            <a:r>
              <a:rPr lang="en-US" i="1" dirty="0"/>
              <a:t> T, </a:t>
            </a:r>
            <a:r>
              <a:rPr lang="en-US" i="1" dirty="0" err="1"/>
              <a:t>Zorick</a:t>
            </a:r>
            <a:r>
              <a:rPr lang="en-US" i="1" dirty="0"/>
              <a:t> F, </a:t>
            </a:r>
            <a:r>
              <a:rPr lang="en-US" i="1" dirty="0" err="1"/>
              <a:t>Lamphere</a:t>
            </a:r>
            <a:r>
              <a:rPr lang="en-US" i="1" dirty="0"/>
              <a:t> J, Roth T. The alerting effects of naps in sleep-deprived subjects. Psychophysiology 1986;23(4):403-8.</a:t>
            </a:r>
          </a:p>
          <a:p>
            <a:r>
              <a:rPr lang="en-US" i="1" dirty="0" smtClean="0"/>
              <a:t>43. Rosa </a:t>
            </a:r>
            <a:r>
              <a:rPr lang="en-US" i="1" dirty="0"/>
              <a:t>RR, Bonnet MH, </a:t>
            </a:r>
            <a:r>
              <a:rPr lang="en-US" i="1" dirty="0" err="1"/>
              <a:t>Bootzin</a:t>
            </a:r>
            <a:r>
              <a:rPr lang="en-US" i="1" dirty="0"/>
              <a:t> RR, et al. Intervention factors for promoting adjustment to </a:t>
            </a:r>
            <a:r>
              <a:rPr lang="en-US" i="1" dirty="0" err="1"/>
              <a:t>nightwork</a:t>
            </a:r>
            <a:r>
              <a:rPr lang="en-US" i="1" dirty="0"/>
              <a:t> and </a:t>
            </a:r>
            <a:r>
              <a:rPr lang="en-US" i="1" dirty="0" err="1"/>
              <a:t>shiftwork</a:t>
            </a:r>
            <a:r>
              <a:rPr lang="en-US" i="1" dirty="0"/>
              <a:t>. </a:t>
            </a:r>
            <a:r>
              <a:rPr lang="en-US" i="1" dirty="0" err="1"/>
              <a:t>Occup</a:t>
            </a:r>
            <a:r>
              <a:rPr lang="en-US" i="1" dirty="0"/>
              <a:t> Med 1990;5(2):391-415.</a:t>
            </a:r>
          </a:p>
          <a:p>
            <a:r>
              <a:rPr lang="en-US" i="1" dirty="0" smtClean="0"/>
              <a:t>44. Bonnet </a:t>
            </a:r>
            <a:r>
              <a:rPr lang="en-US" i="1" dirty="0"/>
              <a:t>MH, </a:t>
            </a:r>
            <a:r>
              <a:rPr lang="en-US" i="1" dirty="0" err="1"/>
              <a:t>Arand</a:t>
            </a:r>
            <a:r>
              <a:rPr lang="en-US" i="1" dirty="0"/>
              <a:t> DL. Impact of naps and caffeine on extended nocturnal performance. </a:t>
            </a:r>
            <a:r>
              <a:rPr lang="en-US" i="1" dirty="0" err="1"/>
              <a:t>Physiol</a:t>
            </a:r>
            <a:r>
              <a:rPr lang="en-US" i="1" dirty="0"/>
              <a:t> </a:t>
            </a:r>
            <a:r>
              <a:rPr lang="en-US" i="1" dirty="0" err="1"/>
              <a:t>Behav</a:t>
            </a:r>
            <a:r>
              <a:rPr lang="en-US" i="1" dirty="0"/>
              <a:t> 1994;56(1):103-9.</a:t>
            </a:r>
          </a:p>
          <a:p>
            <a:r>
              <a:rPr lang="en-US" i="1" dirty="0" smtClean="0"/>
              <a:t>45. Schweitzer </a:t>
            </a:r>
            <a:r>
              <a:rPr lang="en-US" i="1" dirty="0"/>
              <a:t>PK, </a:t>
            </a:r>
            <a:r>
              <a:rPr lang="en-US" i="1" dirty="0" err="1"/>
              <a:t>Randazzo</a:t>
            </a:r>
            <a:r>
              <a:rPr lang="en-US" i="1" dirty="0"/>
              <a:t> AC, Stone K, </a:t>
            </a:r>
            <a:r>
              <a:rPr lang="en-US" i="1" dirty="0" err="1"/>
              <a:t>Erman</a:t>
            </a:r>
            <a:r>
              <a:rPr lang="en-US" i="1" dirty="0"/>
              <a:t> M, Walsh JK. Laboratory and field studies of naps and caffeine as practical countermeasures for sleep-wake problems associated with night work. Sleep 2006;29(1):39-50.</a:t>
            </a:r>
          </a:p>
          <a:p>
            <a:r>
              <a:rPr lang="en-US" i="1" dirty="0" smtClean="0"/>
              <a:t>46. Wright </a:t>
            </a:r>
            <a:r>
              <a:rPr lang="en-US" i="1" dirty="0"/>
              <a:t>KP, Jr., </a:t>
            </a:r>
            <a:r>
              <a:rPr lang="en-US" i="1" dirty="0" err="1"/>
              <a:t>Badia</a:t>
            </a:r>
            <a:r>
              <a:rPr lang="en-US" i="1" dirty="0"/>
              <a:t> P, Myers BL, </a:t>
            </a:r>
            <a:r>
              <a:rPr lang="en-US" i="1" dirty="0" err="1"/>
              <a:t>Plenzler</a:t>
            </a:r>
            <a:r>
              <a:rPr lang="en-US" i="1" dirty="0"/>
              <a:t> SC. Combination of bright light and caffeine as a countermeasure for impaired alertness and performance during extended sleep deprivation. J Sleep Res 1997;6(1):26-35.</a:t>
            </a:r>
          </a:p>
        </p:txBody>
      </p:sp>
    </p:spTree>
    <p:extLst>
      <p:ext uri="{BB962C8B-B14F-4D97-AF65-F5344CB8AC3E}">
        <p14:creationId xmlns:p14="http://schemas.microsoft.com/office/powerpoint/2010/main" val="4189626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0220D5B-EC9D-495A-9542-6691F5058006}" type="slidenum">
              <a:rPr lang="en-GB"/>
              <a:pPr/>
              <a:t>36</a:t>
            </a:fld>
            <a:endParaRPr lang="en-GB"/>
          </a:p>
        </p:txBody>
      </p:sp>
      <p:sp>
        <p:nvSpPr>
          <p:cNvPr id="13824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38242" name="Text Box 2"/>
          <p:cNvSpPr txBox="1">
            <a:spLocks noGrp="1" noChangeArrowheads="1"/>
          </p:cNvSpPr>
          <p:nvPr>
            <p:ph type="body"/>
          </p:nvPr>
        </p:nvSpPr>
        <p:spPr bwMode="auto">
          <a:xfrm>
            <a:off x="894724" y="4374789"/>
            <a:ext cx="5070104" cy="3202521"/>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r>
              <a:rPr lang="en-US" b="1" dirty="0"/>
              <a:t>Recovery from Sleep Loss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There is substantial evidence that getting less than six hours of sleep on a chronic basis leads to decreased neuropsychological performance. Following sleep loss, such as night on call, five to six hours of sleep is not enough to pay back the sleep debt. In a recent National Sleep Foundation poll, of those interviewed who slept seven hours or less on weekdays, most reporting having to sleep longer on weekends and about half slept eight or more hours during the two weekend days to recover their sleep</a:t>
            </a:r>
            <a:r>
              <a:rPr lang="en-US" dirty="0" smtClean="0"/>
              <a:t>.(47) </a:t>
            </a:r>
            <a:r>
              <a:rPr lang="en-US" dirty="0"/>
              <a:t>Following sleep deprivation, recovery sleep is characterized by an increase in the amount of slow wave sleep or deep sleep</a:t>
            </a:r>
            <a:r>
              <a:rPr lang="en-US" dirty="0" smtClean="0"/>
              <a:t>.(48)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47.</a:t>
            </a:r>
            <a:r>
              <a:rPr lang="en-US" i="1" baseline="0" dirty="0" smtClean="0"/>
              <a:t> </a:t>
            </a:r>
            <a:r>
              <a:rPr lang="en-US" i="1" dirty="0" err="1" smtClean="0"/>
              <a:t>Borbely</a:t>
            </a:r>
            <a:r>
              <a:rPr lang="en-US" i="1" dirty="0" smtClean="0"/>
              <a:t> </a:t>
            </a:r>
            <a:r>
              <a:rPr lang="en-US" i="1" dirty="0"/>
              <a:t>AA, </a:t>
            </a:r>
            <a:r>
              <a:rPr lang="en-US" i="1" dirty="0" err="1"/>
              <a:t>Achermann</a:t>
            </a:r>
            <a:r>
              <a:rPr lang="en-US" i="1" dirty="0"/>
              <a:t> P. Sleep homeostasis and models of sleep regulation. In: </a:t>
            </a:r>
            <a:r>
              <a:rPr lang="en-US" i="1" dirty="0" err="1"/>
              <a:t>Kryger</a:t>
            </a:r>
            <a:r>
              <a:rPr lang="en-US" i="1" dirty="0"/>
              <a:t> MH, Roth T, Dement WC, eds. Principles and Practice of Sleep Medicine. 4th ed. Philadelphia, PA: Elsevier/Saunders; </a:t>
            </a:r>
            <a:r>
              <a:rPr lang="en-US" i="1" dirty="0" smtClean="0"/>
              <a:t>2005:405-17</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48. Sleep </a:t>
            </a:r>
            <a:r>
              <a:rPr lang="en-US" i="1" dirty="0"/>
              <a:t>in America Poll. 2005. (Accessed at </a:t>
            </a:r>
            <a:r>
              <a:rPr lang="en-US" i="1" dirty="0">
                <a:hlinkClick r:id="rId3"/>
              </a:rPr>
              <a:t>http://www.sleepfoundation.org/_content/hottopics/2005_summary_of_findings.pdf.</a:t>
            </a:r>
            <a:r>
              <a:rPr lang="en-US" i="1" dirty="0"/>
              <a:t>)</a:t>
            </a:r>
          </a:p>
          <a:p>
            <a:r>
              <a:rPr lang="en-US" i="1" dirty="0" err="1"/>
              <a:t>Driskell</a:t>
            </a:r>
            <a:r>
              <a:rPr lang="en-US" i="1" dirty="0"/>
              <a:t> JE, Mullen B. The efficacy of naps as a fatigue countermeasure: a meta-analytic integration. Hum Factors 2005;47(2):360-77.</a:t>
            </a:r>
          </a:p>
          <a:p>
            <a:r>
              <a:rPr lang="en-US" i="1" dirty="0" smtClean="0"/>
              <a:t>49. </a:t>
            </a:r>
            <a:r>
              <a:rPr lang="en-US" i="1" dirty="0" err="1" smtClean="0"/>
              <a:t>Gillberg</a:t>
            </a:r>
            <a:r>
              <a:rPr lang="en-US" i="1" dirty="0" smtClean="0"/>
              <a:t> </a:t>
            </a:r>
            <a:r>
              <a:rPr lang="en-US" i="1" dirty="0"/>
              <a:t>M, </a:t>
            </a:r>
            <a:r>
              <a:rPr lang="en-US" i="1" dirty="0" err="1"/>
              <a:t>Kecklund</a:t>
            </a:r>
            <a:r>
              <a:rPr lang="en-US" i="1" dirty="0"/>
              <a:t> G, </a:t>
            </a:r>
            <a:r>
              <a:rPr lang="en-US" i="1" dirty="0" err="1"/>
              <a:t>Axelsson</a:t>
            </a:r>
            <a:r>
              <a:rPr lang="en-US" i="1" dirty="0"/>
              <a:t> J, </a:t>
            </a:r>
            <a:r>
              <a:rPr lang="en-US" i="1" dirty="0" err="1"/>
              <a:t>Akerstedt</a:t>
            </a:r>
            <a:r>
              <a:rPr lang="en-US" i="1" dirty="0"/>
              <a:t> T. The effects of a short daytime nap after restricted night sleep. Sleep 1996;19(7):570-5.</a:t>
            </a:r>
          </a:p>
          <a:p>
            <a:r>
              <a:rPr lang="en-US" i="1" dirty="0" smtClean="0"/>
              <a:t>50.</a:t>
            </a:r>
            <a:r>
              <a:rPr lang="en-US" i="1" baseline="0" dirty="0" smtClean="0"/>
              <a:t> </a:t>
            </a:r>
            <a:r>
              <a:rPr lang="en-US" i="1" dirty="0" smtClean="0"/>
              <a:t>Lumley </a:t>
            </a:r>
            <a:r>
              <a:rPr lang="en-US" i="1" dirty="0"/>
              <a:t>M, </a:t>
            </a:r>
            <a:r>
              <a:rPr lang="en-US" i="1" dirty="0" err="1"/>
              <a:t>Roehrs</a:t>
            </a:r>
            <a:r>
              <a:rPr lang="en-US" i="1" dirty="0"/>
              <a:t> T, </a:t>
            </a:r>
            <a:r>
              <a:rPr lang="en-US" i="1" dirty="0" err="1"/>
              <a:t>Zorick</a:t>
            </a:r>
            <a:r>
              <a:rPr lang="en-US" i="1" dirty="0"/>
              <a:t> F, </a:t>
            </a:r>
            <a:r>
              <a:rPr lang="en-US" i="1" dirty="0" err="1"/>
              <a:t>Lamphere</a:t>
            </a:r>
            <a:r>
              <a:rPr lang="en-US" i="1" dirty="0"/>
              <a:t> J, Roth T. The alerting effects of naps in sleep-deprived subjects. Psychophysiology 1986;23(4):403-8.</a:t>
            </a:r>
          </a:p>
          <a:p>
            <a:r>
              <a:rPr lang="en-US" i="1" dirty="0" smtClean="0"/>
              <a:t>51. Rosa </a:t>
            </a:r>
            <a:r>
              <a:rPr lang="en-US" i="1" dirty="0"/>
              <a:t>RR, Bonnet MH, </a:t>
            </a:r>
            <a:r>
              <a:rPr lang="en-US" i="1" dirty="0" err="1"/>
              <a:t>Bootzin</a:t>
            </a:r>
            <a:r>
              <a:rPr lang="en-US" i="1" dirty="0"/>
              <a:t> RR, et al. Intervention factors for promoting adjustment to </a:t>
            </a:r>
            <a:r>
              <a:rPr lang="en-US" i="1" dirty="0" err="1"/>
              <a:t>nightwork</a:t>
            </a:r>
            <a:r>
              <a:rPr lang="en-US" i="1" dirty="0"/>
              <a:t> and </a:t>
            </a:r>
            <a:r>
              <a:rPr lang="en-US" i="1" dirty="0" err="1"/>
              <a:t>shiftwork</a:t>
            </a:r>
            <a:r>
              <a:rPr lang="en-US" i="1" dirty="0"/>
              <a:t>. </a:t>
            </a:r>
            <a:r>
              <a:rPr lang="en-US" i="1" dirty="0" err="1"/>
              <a:t>Occup</a:t>
            </a:r>
            <a:r>
              <a:rPr lang="en-US" i="1" dirty="0"/>
              <a:t> Med 1990;5(2):391-415.</a:t>
            </a:r>
          </a:p>
          <a:p>
            <a:r>
              <a:rPr lang="en-US" i="1" dirty="0" smtClean="0"/>
              <a:t>52. Bonnet </a:t>
            </a:r>
            <a:r>
              <a:rPr lang="en-US" i="1" dirty="0"/>
              <a:t>MH, </a:t>
            </a:r>
            <a:r>
              <a:rPr lang="en-US" i="1" dirty="0" err="1"/>
              <a:t>Arand</a:t>
            </a:r>
            <a:r>
              <a:rPr lang="en-US" i="1" dirty="0"/>
              <a:t> DL. Impact of naps and caffeine on extended nocturnal performance. </a:t>
            </a:r>
            <a:r>
              <a:rPr lang="en-US" i="1" dirty="0" err="1"/>
              <a:t>Physiol</a:t>
            </a:r>
            <a:r>
              <a:rPr lang="en-US" i="1" dirty="0"/>
              <a:t> </a:t>
            </a:r>
            <a:r>
              <a:rPr lang="en-US" i="1" dirty="0" err="1"/>
              <a:t>Behav</a:t>
            </a:r>
            <a:r>
              <a:rPr lang="en-US" i="1" dirty="0"/>
              <a:t> 1994;56(1):103-9.</a:t>
            </a:r>
          </a:p>
          <a:p>
            <a:r>
              <a:rPr lang="en-US" i="1" dirty="0" smtClean="0"/>
              <a:t>53. Schweitzer </a:t>
            </a:r>
            <a:r>
              <a:rPr lang="en-US" i="1" dirty="0"/>
              <a:t>PK, </a:t>
            </a:r>
            <a:r>
              <a:rPr lang="en-US" i="1" dirty="0" err="1"/>
              <a:t>Randazzo</a:t>
            </a:r>
            <a:r>
              <a:rPr lang="en-US" i="1" dirty="0"/>
              <a:t> AC, Stone K, </a:t>
            </a:r>
            <a:r>
              <a:rPr lang="en-US" i="1" dirty="0" err="1"/>
              <a:t>Erman</a:t>
            </a:r>
            <a:r>
              <a:rPr lang="en-US" i="1" dirty="0"/>
              <a:t> M, Walsh JK. Laboratory and field studies of naps and caffeine as practical countermeasures for sleep-wake problems associated with night work. Sleep 2006;29(1):39-50.</a:t>
            </a:r>
          </a:p>
          <a:p>
            <a:r>
              <a:rPr lang="en-US" i="1" dirty="0" smtClean="0"/>
              <a:t>54. Wright </a:t>
            </a:r>
            <a:r>
              <a:rPr lang="en-US" i="1" dirty="0"/>
              <a:t>KP, Jr., </a:t>
            </a:r>
            <a:r>
              <a:rPr lang="en-US" i="1" dirty="0" err="1"/>
              <a:t>Badia</a:t>
            </a:r>
            <a:r>
              <a:rPr lang="en-US" i="1" dirty="0"/>
              <a:t> P, Myers BL, </a:t>
            </a:r>
            <a:r>
              <a:rPr lang="en-US" i="1" dirty="0" err="1"/>
              <a:t>Plenzler</a:t>
            </a:r>
            <a:r>
              <a:rPr lang="en-US" i="1" dirty="0"/>
              <a:t> SC. Combination of bright light and caffeine as a countermeasure for impaired alertness and performance during extended sleep deprivation. J Sleep Res 1997;6(1):26-35.</a:t>
            </a:r>
          </a:p>
          <a:p>
            <a:pPr marL="228600" indent="-228600">
              <a:buAutoNum type="arabicPeriod" startAt="82"/>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a:p>
            <a:pPr marL="228600" indent="-228600">
              <a:buAutoNum type="arabicPeriod" startAt="82"/>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i="1" dirty="0"/>
          </a:p>
        </p:txBody>
      </p:sp>
    </p:spTree>
    <p:extLst>
      <p:ext uri="{BB962C8B-B14F-4D97-AF65-F5344CB8AC3E}">
        <p14:creationId xmlns:p14="http://schemas.microsoft.com/office/powerpoint/2010/main" val="2321587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 </a:t>
            </a:r>
            <a:r>
              <a:rPr lang="en-US" b="1" dirty="0"/>
              <a:t>Recovery Sleep and </a:t>
            </a:r>
            <a:r>
              <a:rPr lang="en-US" b="1" dirty="0" smtClean="0"/>
              <a:t>Attention</a:t>
            </a:r>
          </a:p>
          <a:p>
            <a:endParaRPr lang="en-US" dirty="0"/>
          </a:p>
          <a:p>
            <a:r>
              <a:rPr lang="en-US" sz="8000" dirty="0"/>
              <a:t>In this study by </a:t>
            </a:r>
            <a:r>
              <a:rPr lang="en-US" sz="8000" dirty="0" err="1"/>
              <a:t>Belenky</a:t>
            </a:r>
            <a:r>
              <a:rPr lang="en-US" sz="8000" dirty="0"/>
              <a:t> and </a:t>
            </a:r>
            <a:r>
              <a:rPr lang="en-US" sz="8000" dirty="0" smtClean="0"/>
              <a:t>coworkers(55), </a:t>
            </a:r>
            <a:r>
              <a:rPr lang="en-US" sz="8000" dirty="0"/>
              <a:t>66 volunteers spent 14 days in a sleep lab. Baseline (B) records their performance after three nights of at least eight hours in bed. Subjects were then divided into four groups with time in bed varying from nine to three hours per night for seven nights (E). They then were tested for an additional three nights of “recovery” time with eight hours in bed per night (R). Decreasing the amount of time in bed was associated with more lapses. Further, even after several nights of recovery sleep, only the group with nine hours in bed was at baseline. Although the three hour in bed group had the most dramatic increase in lapses during the study, both the three hour and five hour groups had similar high lapse rates in the recovery period. Even the seven hour group, considered perhaps to be a minimal difference in amount of sleep per night, was not at baseline after three nights of recovery sleep, although the performance appeared unchanged compared to the previous few nights. This illustrates how a person may feel that less sleep has no impact, when in fact s/he is not at optimal performance.</a:t>
            </a:r>
          </a:p>
          <a:p>
            <a:endParaRPr lang="en-US" dirty="0"/>
          </a:p>
          <a:p>
            <a:r>
              <a:rPr lang="en-US" i="1" dirty="0" smtClean="0"/>
              <a:t>55. </a:t>
            </a:r>
            <a:r>
              <a:rPr lang="en-US" i="1" dirty="0" err="1" smtClean="0"/>
              <a:t>Belenky</a:t>
            </a:r>
            <a:r>
              <a:rPr lang="en-US" i="1" dirty="0" smtClean="0"/>
              <a:t> </a:t>
            </a:r>
            <a:r>
              <a:rPr lang="en-US" i="1" dirty="0"/>
              <a:t>G, </a:t>
            </a:r>
            <a:r>
              <a:rPr lang="en-US" i="1" dirty="0" err="1"/>
              <a:t>Wesensten</a:t>
            </a:r>
            <a:r>
              <a:rPr lang="en-US" i="1" dirty="0"/>
              <a:t> NJ, Thorne DR, et al. Patterns of performance degradation and restoration during sleep restriction and subsequent recovery: a sleep dose-response study. J Sleep Res 2003;12(1):1-12.</a:t>
            </a: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37</a:t>
            </a:fld>
            <a:endParaRPr lang="en-US"/>
          </a:p>
        </p:txBody>
      </p:sp>
    </p:spTree>
    <p:extLst>
      <p:ext uri="{BB962C8B-B14F-4D97-AF65-F5344CB8AC3E}">
        <p14:creationId xmlns:p14="http://schemas.microsoft.com/office/powerpoint/2010/main" val="3787483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0442FAE-CFC1-41DC-A648-41C9B8FCD644}" type="slidenum">
              <a:rPr lang="en-GB"/>
              <a:pPr/>
              <a:t>38</a:t>
            </a:fld>
            <a:endParaRPr lang="en-GB"/>
          </a:p>
        </p:txBody>
      </p:sp>
      <p:sp>
        <p:nvSpPr>
          <p:cNvPr id="140289"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40290"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b="1" dirty="0" smtClean="0"/>
              <a:t>Caffeine</a:t>
            </a:r>
            <a:endParaRPr lang="en-US" b="1" i="1" u="sng" dirty="0"/>
          </a:p>
          <a:p>
            <a:r>
              <a:rPr lang="en-US" dirty="0" smtClean="0"/>
              <a:t>A </a:t>
            </a:r>
            <a:r>
              <a:rPr lang="en-US" dirty="0"/>
              <a:t>number of studies have shown that caffeine, a central nervous stimulant commonly used to counteract the effects of sleep deprivation, does have alertness-enhancing effects in relatively high doses. Caffeine takes effect within 15 to 45 minutes after consumption and remains active for three to five hours, thus </a:t>
            </a:r>
            <a:r>
              <a:rPr lang="en-US" i="1" dirty="0"/>
              <a:t>strategically</a:t>
            </a:r>
            <a:r>
              <a:rPr lang="en-US" dirty="0"/>
              <a:t> </a:t>
            </a:r>
            <a:r>
              <a:rPr lang="en-US" i="1" dirty="0"/>
              <a:t>timing </a:t>
            </a:r>
            <a:r>
              <a:rPr lang="en-US" dirty="0"/>
              <a:t>consumption is critical. Caffeine effects also depend on body mass, previous usage, and food intake; regular use tends to produce relative tolerance to its stimulatory effects. Caffeine use may also result in more fragmented sleep and decreased total sleep time</a:t>
            </a:r>
            <a:r>
              <a:rPr lang="en-US" dirty="0" smtClean="0"/>
              <a:t>.(56,57)</a:t>
            </a:r>
            <a:endParaRPr lang="en-US" dirty="0"/>
          </a:p>
          <a:p>
            <a:endParaRPr lang="en-US" dirty="0"/>
          </a:p>
          <a:p>
            <a:r>
              <a:rPr lang="en-US" i="1" dirty="0" smtClean="0"/>
              <a:t>56. </a:t>
            </a:r>
            <a:r>
              <a:rPr lang="en-US" i="1" dirty="0" err="1" smtClean="0"/>
              <a:t>Reyner</a:t>
            </a:r>
            <a:r>
              <a:rPr lang="en-US" i="1" dirty="0" smtClean="0"/>
              <a:t> </a:t>
            </a:r>
            <a:r>
              <a:rPr lang="en-US" i="1" dirty="0"/>
              <a:t>LA, Horne JA. Early morning driver sleepiness: effectiveness of 200 mg caffeine. Psychophysiology 2000;37(2):251-6.</a:t>
            </a:r>
          </a:p>
          <a:p>
            <a:r>
              <a:rPr lang="en-US" i="1" dirty="0" smtClean="0"/>
              <a:t>57. Rosenthal </a:t>
            </a:r>
            <a:r>
              <a:rPr lang="en-US" i="1" dirty="0"/>
              <a:t>L, </a:t>
            </a:r>
            <a:r>
              <a:rPr lang="en-US" i="1" dirty="0" err="1"/>
              <a:t>Roehrs</a:t>
            </a:r>
            <a:r>
              <a:rPr lang="en-US" i="1" dirty="0"/>
              <a:t> T, </a:t>
            </a:r>
            <a:r>
              <a:rPr lang="en-US" i="1" dirty="0" err="1"/>
              <a:t>Zwyghuizen-Doorenbos</a:t>
            </a:r>
            <a:r>
              <a:rPr lang="en-US" i="1" dirty="0"/>
              <a:t> A, Plath D, Roth T. Alerting effects of caffeine after normal and restricted sleep. </a:t>
            </a:r>
            <a:r>
              <a:rPr lang="en-US" i="1" dirty="0" err="1"/>
              <a:t>Neuropsychopharmacology</a:t>
            </a:r>
            <a:r>
              <a:rPr lang="en-US" i="1" dirty="0"/>
              <a:t> 1991;4(2):103-8.</a:t>
            </a:r>
          </a:p>
        </p:txBody>
      </p:sp>
    </p:spTree>
    <p:extLst>
      <p:ext uri="{BB962C8B-B14F-4D97-AF65-F5344CB8AC3E}">
        <p14:creationId xmlns:p14="http://schemas.microsoft.com/office/powerpoint/2010/main" val="1976301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latin typeface="ArialNarrow" charset="0"/>
              </a:rPr>
              <a:t>Methods: </a:t>
            </a:r>
            <a:r>
              <a:rPr lang="en-US" dirty="0">
                <a:latin typeface="ArialNarrow" charset="0"/>
              </a:rPr>
              <a:t>We hypothesized that the pharmacodynamics of caffeine vary similarly during both wakefulness and sleep, and that caffeine has a multiplicative effect on performance. Accordingly, to represent the effects of caffeine in the UMP, we multiplied a dose-dependent caffeine factor (which accounts for the pharmacokinetics and pharmacodynamics of caffeine) to the performance estimated in the absence of caffeine. We assessed the UMP predictions in 14 distinct laboratory- and field-study conditions, including 7 different sleep-loss schedules (from 5 h of sleep per night to continuous sleep loss for 85 h) and 6 different caffeine doses (from placebo to repeated 200 mg doses to a single dose of 600 mg). </a:t>
            </a:r>
          </a:p>
          <a:p>
            <a:r>
              <a:rPr lang="en-US" b="1" dirty="0">
                <a:latin typeface="ArialNarrow" charset="0"/>
              </a:rPr>
              <a:t>Study Objectives: </a:t>
            </a:r>
            <a:r>
              <a:rPr lang="en-US" dirty="0">
                <a:latin typeface="ArialNarrow" charset="0"/>
              </a:rPr>
              <a:t>Integrating a model of caffeine effects with the recently validated unified model of performance (UMP) into a single, unified modeling framework. </a:t>
            </a:r>
            <a:endParaRPr lang="en-US" dirty="0"/>
          </a:p>
          <a:p>
            <a:r>
              <a:rPr lang="en-US" b="1" dirty="0">
                <a:latin typeface="ArialNarrow" charset="0"/>
              </a:rPr>
              <a:t>Results: </a:t>
            </a:r>
            <a:r>
              <a:rPr lang="en-US" dirty="0">
                <a:latin typeface="ArialNarrow" charset="0"/>
              </a:rPr>
              <a:t>The UMP accurately predicted group-average psychomotor vigilance task performance data across the different sleep loss and caffeine conditions (6% &lt; error &lt; 27%), yielding greater accuracy for mild and moderate sleep loss conditions than for more severe cases. Overall, accounting for the effects of caffeine resulted in improved predictions (after caffeine consumption) by up to 70%.</a:t>
            </a:r>
            <a:br>
              <a:rPr lang="en-US" dirty="0">
                <a:latin typeface="ArialNarrow" charset="0"/>
              </a:rPr>
            </a:br>
            <a:r>
              <a:rPr lang="en-US" b="1" dirty="0">
                <a:latin typeface="ArialNarrow" charset="0"/>
              </a:rPr>
              <a:t>Conclusions: </a:t>
            </a:r>
            <a:r>
              <a:rPr lang="en-US" dirty="0">
                <a:latin typeface="ArialNarrow" charset="0"/>
              </a:rPr>
              <a:t>The UMP provides the first comprehensive tool for accurate selection of combinations of sleep schedules and caffeine countermeasure strategies to optimize neurobehavioral performance. </a:t>
            </a:r>
            <a:endParaRPr lang="en-US" dirty="0"/>
          </a:p>
          <a:p>
            <a:endParaRPr lang="en-US" dirty="0" smtClean="0"/>
          </a:p>
          <a:p>
            <a:r>
              <a:rPr lang="en-US" sz="1200" i="1" dirty="0" smtClean="0"/>
              <a:t>58 .Ramakrishnan S et al: A Unified Model of Performance for Predicting the Effects of Sleep and Caffeine . </a:t>
            </a:r>
            <a:r>
              <a:rPr lang="is-IS" sz="1200" i="1" dirty="0" smtClean="0"/>
              <a:t>SLEEP 2016;39(10):1827–1841. </a:t>
            </a:r>
          </a:p>
          <a:p>
            <a:r>
              <a:rPr lang="en-US" sz="1200" dirty="0" smtClean="0"/>
              <a:t>Vital Lopes, </a:t>
            </a:r>
            <a:r>
              <a:rPr lang="en-US" sz="1200" dirty="0" err="1" smtClean="0"/>
              <a:t>Reifman</a:t>
            </a:r>
            <a:r>
              <a:rPr lang="en-US" sz="1200" dirty="0" smtClean="0"/>
              <a:t> J et at al: Caffeine dosing strategies to optimize alertness during sleep loss. </a:t>
            </a:r>
            <a:r>
              <a:rPr lang="en-US" sz="1200" dirty="0" err="1" smtClean="0"/>
              <a:t>Journalof</a:t>
            </a:r>
            <a:r>
              <a:rPr lang="en-US" sz="1200" dirty="0" smtClean="0"/>
              <a:t> Sleep Research 28 May 2018</a:t>
            </a: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39</a:t>
            </a:fld>
            <a:endParaRPr lang="en-US"/>
          </a:p>
        </p:txBody>
      </p:sp>
    </p:spTree>
    <p:extLst>
      <p:ext uri="{BB962C8B-B14F-4D97-AF65-F5344CB8AC3E}">
        <p14:creationId xmlns:p14="http://schemas.microsoft.com/office/powerpoint/2010/main" val="2028024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2D301-7FBE-4BE3-AA77-DA90EA687A51}" type="slidenum">
              <a:rPr lang="en-US" smtClean="0"/>
              <a:pPr/>
              <a:t>40</a:t>
            </a:fld>
            <a:endParaRPr lang="en-US"/>
          </a:p>
        </p:txBody>
      </p:sp>
    </p:spTree>
    <p:extLst>
      <p:ext uri="{BB962C8B-B14F-4D97-AF65-F5344CB8AC3E}">
        <p14:creationId xmlns:p14="http://schemas.microsoft.com/office/powerpoint/2010/main" val="2918455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C8CF5A-4D81-474E-A891-BE72F930D7DC}" type="slidenum">
              <a:rPr lang="en-GB"/>
              <a:pPr/>
              <a:t>41</a:t>
            </a:fld>
            <a:endParaRPr lang="en-GB"/>
          </a:p>
        </p:txBody>
      </p:sp>
      <p:sp>
        <p:nvSpPr>
          <p:cNvPr id="141313"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41314"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dirty="0" smtClean="0"/>
              <a:t>This </a:t>
            </a:r>
            <a:r>
              <a:rPr lang="en-US" dirty="0"/>
              <a:t>slide shows the caffeine content of some commonly-consumed beverages. It should be noted that the caffeine content of coffee drinks can vary significantly according to the method of preparation and amount of ground coffee used. For example, a large serving of some “gourmet” coffee brands can contain almost as much caffeine as four tablets (twice the recommended dose) of an over-the-counter stimulant.</a:t>
            </a:r>
          </a:p>
        </p:txBody>
      </p:sp>
    </p:spTree>
    <p:extLst>
      <p:ext uri="{BB962C8B-B14F-4D97-AF65-F5344CB8AC3E}">
        <p14:creationId xmlns:p14="http://schemas.microsoft.com/office/powerpoint/2010/main" val="3620513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For example, at least two days before rotating from days to evenings, and form sleeping from midnight to 6 a.m., start sleeping from 3 to 9 a.m</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The period from 3 to 6 a.m. serves as anchor sleep</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It will help keep you on an even </a:t>
            </a:r>
            <a:r>
              <a:rPr lang="en-US" sz="1200" kern="1200" dirty="0" err="1" smtClean="0">
                <a:solidFill>
                  <a:schemeClr val="tx1"/>
                </a:solidFill>
                <a:latin typeface="+mn-lt"/>
                <a:ea typeface="+mn-ea"/>
                <a:cs typeface="+mn-cs"/>
              </a:rPr>
              <a:t>keel.Try</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to carry a two to four-hour period of anchor sleep with you at each transition, and keep it on days off as well.</a:t>
            </a:r>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42</a:t>
            </a:fld>
            <a:endParaRPr lang="en-US"/>
          </a:p>
        </p:txBody>
      </p:sp>
    </p:spTree>
    <p:extLst>
      <p:ext uri="{BB962C8B-B14F-4D97-AF65-F5344CB8AC3E}">
        <p14:creationId xmlns:p14="http://schemas.microsoft.com/office/powerpoint/2010/main" val="200590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dirty="0" smtClean="0">
                <a:solidFill>
                  <a:schemeClr val="tx1"/>
                </a:solidFill>
                <a:latin typeface="Bell MT" pitchFamily="18" charset="0"/>
              </a:rPr>
              <a:t> Collins English dictionary</a:t>
            </a:r>
            <a:endParaRPr lang="en-US" sz="2400" dirty="0" smtClean="0">
              <a:solidFill>
                <a:schemeClr val="tx1"/>
              </a:solidFill>
              <a:latin typeface="Bell MT" pitchFamily="18" charset="0"/>
            </a:endParaRP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4</a:t>
            </a:fld>
            <a:endParaRPr lang="en-US"/>
          </a:p>
        </p:txBody>
      </p:sp>
    </p:spTree>
    <p:extLst>
      <p:ext uri="{BB962C8B-B14F-4D97-AF65-F5344CB8AC3E}">
        <p14:creationId xmlns:p14="http://schemas.microsoft.com/office/powerpoint/2010/main" val="390025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43</a:t>
            </a:fld>
            <a:endParaRPr lang="en-US"/>
          </a:p>
        </p:txBody>
      </p:sp>
    </p:spTree>
    <p:extLst>
      <p:ext uri="{BB962C8B-B14F-4D97-AF65-F5344CB8AC3E}">
        <p14:creationId xmlns:p14="http://schemas.microsoft.com/office/powerpoint/2010/main" val="4251195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B94C3B8-4E22-4C1E-B677-4F9E8CE8FFA5}" type="slidenum">
              <a:rPr lang="en-GB"/>
              <a:pPr/>
              <a:t>45</a:t>
            </a:fld>
            <a:endParaRPr lang="en-GB"/>
          </a:p>
        </p:txBody>
      </p:sp>
      <p:sp>
        <p:nvSpPr>
          <p:cNvPr id="159745"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59746"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i="1"/>
              <a:t>See previous slide for notes.</a:t>
            </a:r>
          </a:p>
        </p:txBody>
      </p:sp>
    </p:spTree>
    <p:extLst>
      <p:ext uri="{BB962C8B-B14F-4D97-AF65-F5344CB8AC3E}">
        <p14:creationId xmlns:p14="http://schemas.microsoft.com/office/powerpoint/2010/main" val="749244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F2F3AE-5764-4226-BBDD-373ABDF0A672}" type="slidenum">
              <a:rPr lang="en-GB"/>
              <a:pPr/>
              <a:t>46</a:t>
            </a:fld>
            <a:endParaRPr lang="en-GB"/>
          </a:p>
        </p:txBody>
      </p:sp>
      <p:sp>
        <p:nvSpPr>
          <p:cNvPr id="103425"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03426" name="Text Box 2"/>
          <p:cNvSpPr txBox="1">
            <a:spLocks noGrp="1" noChangeArrowheads="1"/>
          </p:cNvSpPr>
          <p:nvPr>
            <p:ph type="body"/>
          </p:nvPr>
        </p:nvSpPr>
        <p:spPr bwMode="auto">
          <a:xfrm>
            <a:off x="894724" y="4374789"/>
            <a:ext cx="5070104" cy="8033722"/>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How </a:t>
            </a:r>
            <a:r>
              <a:rPr lang="en-US" b="1" dirty="0"/>
              <a:t>the Circadian Clock Impacts You</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Circadian rhythms, including the sleep wake rhythm, are intrinsic physiologic processes with a "free-running" cycle length of a little over 24 hours. In normal circumstances, circadian rhythms in the human organism are synchronized with and supported by the external environment, which makes it possible for the organism to better adapt to environmental demands</a:t>
            </a:r>
            <a:r>
              <a:rPr lang="en-US" dirty="0" smtClean="0"/>
              <a:t>.(58)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During some rotations in residency training and in individuals on a shift-work schedule, the sleep wake rhythm is inverted; thus, the individual has to be alert and functional during the period of intrinsic low circadian alertness, and needs to sleep during the day, when she is usually active and alert. In order to perform adequately, the shift worker has to adapt to such disruptions of the sleep wake pattern.</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Because the internal periodicity of the human circadian clock is slightly longer than 24 hours, it is easier to stay up later (delay sleep) than to try to fall asleep earlier (advance sleep time). For the same reason, it is also easier to adapt to shifts that rotate in a forward (clockwise) direction (day/evening/night), just as it is easier to adjust to travel across time zones flying west than flying east</a:t>
            </a:r>
            <a:r>
              <a:rPr lang="en-US" dirty="0" smtClean="0"/>
              <a:t>.(59) </a:t>
            </a:r>
            <a:r>
              <a:rPr lang="en-US" dirty="0"/>
              <a:t>“Night owls,” who normally have a tendency to fall asleep and wake later ("</a:t>
            </a:r>
            <a:r>
              <a:rPr lang="en-US" dirty="0" err="1"/>
              <a:t>eveningness</a:t>
            </a:r>
            <a:r>
              <a:rPr lang="en-US" dirty="0"/>
              <a:t>"), may also find it easier to adapt to night </a:t>
            </a:r>
            <a:r>
              <a:rPr lang="en-US" dirty="0" smtClean="0"/>
              <a:t>shifts(60), </a:t>
            </a:r>
            <a:r>
              <a:rPr lang="en-US" dirty="0"/>
              <a:t>although most sleep experts agree that human beings in general never fully adjust to working night shifts. </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A study which looked at the day-night pattern of occurrence of accidental blood-borne pathogen exposure incidents in medical students and residents found that reported exposures were 50% greater at night (60 incidents per 1000 trainees), indirectly suggesting additional potential effects of circadian rhythms on occupational safety</a:t>
            </a:r>
            <a:r>
              <a:rPr lang="en-US" dirty="0" smtClean="0"/>
              <a:t>.(61)</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59. </a:t>
            </a:r>
            <a:r>
              <a:rPr lang="en-US" i="1" dirty="0" err="1" smtClean="0"/>
              <a:t>Czeisler</a:t>
            </a:r>
            <a:r>
              <a:rPr lang="en-US" i="1" dirty="0" smtClean="0"/>
              <a:t> </a:t>
            </a:r>
            <a:r>
              <a:rPr lang="en-US" i="1" dirty="0"/>
              <a:t>CA, Burton OM, </a:t>
            </a:r>
            <a:r>
              <a:rPr lang="en-US" i="1" dirty="0" err="1"/>
              <a:t>Khalsa</a:t>
            </a:r>
            <a:r>
              <a:rPr lang="en-US" i="1" dirty="0"/>
              <a:t> SBS. The human circadian timing system and sleep-wake regulation. In: </a:t>
            </a:r>
            <a:r>
              <a:rPr lang="en-US" i="1" dirty="0" err="1"/>
              <a:t>Kryger</a:t>
            </a:r>
            <a:r>
              <a:rPr lang="en-US" i="1" dirty="0"/>
              <a:t> MH, Roth T, Dement WC, eds. Principles and Practice of Sleep Medicine. 4th ed. Philadelphia, PA: Elsevier/Saunders; 2005:375-94.</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60. </a:t>
            </a:r>
            <a:r>
              <a:rPr lang="en-US" i="1" dirty="0" smtClean="0"/>
              <a:t>Van </a:t>
            </a:r>
            <a:r>
              <a:rPr lang="en-US" i="1" dirty="0" err="1"/>
              <a:t>Dongen</a:t>
            </a:r>
            <a:r>
              <a:rPr lang="en-US" i="1" dirty="0"/>
              <a:t> H, </a:t>
            </a:r>
            <a:r>
              <a:rPr lang="en-US" i="1" dirty="0" err="1"/>
              <a:t>Dinges</a:t>
            </a:r>
            <a:r>
              <a:rPr lang="en-US" i="1" dirty="0"/>
              <a:t> D. Circadian rhythms in sleepiness, alertness, and performance. In: </a:t>
            </a:r>
            <a:r>
              <a:rPr lang="en-US" i="1" dirty="0" err="1"/>
              <a:t>Kryger</a:t>
            </a:r>
            <a:r>
              <a:rPr lang="en-US" i="1" dirty="0"/>
              <a:t> MH, Roth T, Dement WC, eds. Principles and Practice of Sleep Medicine. 4th ed. Philadelphia, PA: Elsevier/Saunders; 2005:435-43.</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61. </a:t>
            </a:r>
            <a:r>
              <a:rPr lang="en-US" i="1" dirty="0" smtClean="0"/>
              <a:t>Horne </a:t>
            </a:r>
            <a:r>
              <a:rPr lang="en-US" i="1" dirty="0"/>
              <a:t>JA, </a:t>
            </a:r>
            <a:r>
              <a:rPr lang="en-US" i="1" dirty="0" err="1"/>
              <a:t>Ostberg</a:t>
            </a:r>
            <a:r>
              <a:rPr lang="en-US" i="1" dirty="0"/>
              <a:t> O. A self-assessment questionnaire to determine </a:t>
            </a:r>
            <a:r>
              <a:rPr lang="en-US" i="1" dirty="0" err="1"/>
              <a:t>morningness-eveningness</a:t>
            </a:r>
            <a:r>
              <a:rPr lang="en-US" i="1" dirty="0"/>
              <a:t> in human circadian rhythms. </a:t>
            </a:r>
            <a:r>
              <a:rPr lang="en-US" i="1" dirty="0" err="1"/>
              <a:t>Int</a:t>
            </a:r>
            <a:r>
              <a:rPr lang="en-US" i="1" dirty="0"/>
              <a:t> J </a:t>
            </a:r>
            <a:r>
              <a:rPr lang="en-US" i="1" dirty="0" err="1"/>
              <a:t>Chronobiol</a:t>
            </a:r>
            <a:r>
              <a:rPr lang="en-US" i="1" dirty="0"/>
              <a:t> 1976;4(2):97-110.</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i="1" dirty="0" smtClean="0"/>
              <a:t>62. </a:t>
            </a:r>
            <a:r>
              <a:rPr lang="en-US" i="1" dirty="0" smtClean="0"/>
              <a:t>Parks </a:t>
            </a:r>
            <a:r>
              <a:rPr lang="en-US" i="1" dirty="0"/>
              <a:t>DK, </a:t>
            </a:r>
            <a:r>
              <a:rPr lang="en-US" i="1" dirty="0" err="1"/>
              <a:t>Yetman</a:t>
            </a:r>
            <a:r>
              <a:rPr lang="en-US" i="1" dirty="0"/>
              <a:t> RJ, McNeese MC, </a:t>
            </a:r>
            <a:r>
              <a:rPr lang="en-US" i="1" dirty="0" err="1"/>
              <a:t>Burau</a:t>
            </a:r>
            <a:r>
              <a:rPr lang="en-US" i="1" dirty="0"/>
              <a:t> K, </a:t>
            </a:r>
            <a:r>
              <a:rPr lang="en-US" i="1" dirty="0" err="1"/>
              <a:t>Smolensky</a:t>
            </a:r>
            <a:r>
              <a:rPr lang="en-US" i="1" dirty="0"/>
              <a:t> MH. Day-night pattern in accidental exposures to blood-borne pathogens among medical students and residents. </a:t>
            </a:r>
            <a:r>
              <a:rPr lang="en-US" i="1" dirty="0" err="1"/>
              <a:t>Chronobiol</a:t>
            </a:r>
            <a:r>
              <a:rPr lang="en-US" i="1" dirty="0"/>
              <a:t> </a:t>
            </a:r>
            <a:r>
              <a:rPr lang="en-US" i="1" dirty="0" err="1"/>
              <a:t>Int</a:t>
            </a:r>
            <a:r>
              <a:rPr lang="en-US" i="1" dirty="0"/>
              <a:t> 2000;17(1):61-70.</a:t>
            </a:r>
          </a:p>
        </p:txBody>
      </p:sp>
    </p:spTree>
    <p:extLst>
      <p:ext uri="{BB962C8B-B14F-4D97-AF65-F5344CB8AC3E}">
        <p14:creationId xmlns:p14="http://schemas.microsoft.com/office/powerpoint/2010/main" val="500235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13DB096-513C-4B31-A582-3A962A61638D}" type="slidenum">
              <a:rPr lang="en-GB"/>
              <a:pPr/>
              <a:t>47</a:t>
            </a:fld>
            <a:endParaRPr lang="en-GB"/>
          </a:p>
        </p:txBody>
      </p:sp>
      <p:sp>
        <p:nvSpPr>
          <p:cNvPr id="15872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58722"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b="1" dirty="0" smtClean="0"/>
              <a:t>Shift </a:t>
            </a:r>
            <a:r>
              <a:rPr lang="en-US" b="1" dirty="0"/>
              <a:t>Work – Myths, Facts and Strategies </a:t>
            </a:r>
            <a:endParaRPr lang="en-US" b="1" dirty="0" smtClean="0"/>
          </a:p>
          <a:p>
            <a:endParaRPr lang="en-US" b="1" i="1" u="sng" dirty="0"/>
          </a:p>
          <a:p>
            <a:r>
              <a:rPr lang="en-US" dirty="0" smtClean="0"/>
              <a:t>Because </a:t>
            </a:r>
            <a:r>
              <a:rPr lang="en-US" dirty="0"/>
              <a:t>different physiologic systems in the body adjust at different rates, the disruption in endogenous circadian rhythms associated with adaptation to night shift work may result in a whole host of psychological (i.e., cognitive dullness, irritability) and somatic complaints (e.g., gastrointestinal symptoms), similar to those experienced in jet lag. Adjustment to working night shift, although probably never complete in most individuals, generally takes at least a week. Due to the intrinsic periodicity of the human circadian clock of slightly longer than 24 hours described earlier (Slide 16), it is easier to adapt to shifts that rotate in a forward (clockwise) direction (day/evening/night) and "night owls" may be more successful "night floats.“</a:t>
            </a:r>
          </a:p>
          <a:p>
            <a:endParaRPr lang="en-US" dirty="0"/>
          </a:p>
          <a:p>
            <a:r>
              <a:rPr lang="en-US" dirty="0"/>
              <a:t>Strategies to assist in adapting to working the night shift include assuring adequate sleep during off-work hours.(6, 7) Studies suggest that workers tend to lose one to four hours of sleep each night for approximately three days after a rotation to a new shift.(94) Shift workers are also more vulnerable to sleep interruptions from family, social pressures, and other responsibilities. Thus, enlisting the cooperation of others is a key factor in ensuring adequate sleep. Napping strategies include "prophylactic" naps before work. If it is not possible to obtain adequate sleep on work days (equivalent to a normal night's sleep on non-work days) in a single sleep period, splitting sleep into two periods may be a viable alternative for some. Sleep periods should be timed, if possible, to take advantage of those times in the circadian cycle that are most sleep-conducive ("sleep when you are sleepy"). Finally, because light has such a powerful influence on circadian rhythms of alertness and sleepiness, light exposure should be maximized when alertness is desired (i.e., at work) and minimized when a sleep period is planned (driving home after the night shift).</a:t>
            </a:r>
          </a:p>
          <a:p>
            <a:endParaRPr lang="en-US" dirty="0"/>
          </a:p>
          <a:p>
            <a:r>
              <a:rPr lang="en-US" i="1" dirty="0" smtClean="0"/>
              <a:t>63. </a:t>
            </a:r>
            <a:r>
              <a:rPr lang="en-US" i="1" dirty="0" smtClean="0"/>
              <a:t>Rosekind </a:t>
            </a:r>
            <a:r>
              <a:rPr lang="en-US" i="1" dirty="0"/>
              <a:t>MR, Gander PH, Gregory KB, et al. Managing fatigue in operational settings 2: An integrated approach. </a:t>
            </a:r>
            <a:r>
              <a:rPr lang="en-US" i="1" dirty="0" err="1"/>
              <a:t>Behav</a:t>
            </a:r>
            <a:r>
              <a:rPr lang="en-US" i="1" dirty="0"/>
              <a:t> Med 1996;21(4):166-70.</a:t>
            </a:r>
          </a:p>
          <a:p>
            <a:r>
              <a:rPr lang="en-US" i="1" dirty="0" smtClean="0"/>
              <a:t>64. </a:t>
            </a:r>
            <a:r>
              <a:rPr lang="en-US" i="1" dirty="0" smtClean="0"/>
              <a:t>Rosekind </a:t>
            </a:r>
            <a:r>
              <a:rPr lang="en-US" i="1" dirty="0"/>
              <a:t>MR, Gander PH, Gregory KB, et al. Managing fatigue in operational settings. 1: Physiological considerations and countermeasures. </a:t>
            </a:r>
            <a:r>
              <a:rPr lang="en-US" i="1" dirty="0" err="1"/>
              <a:t>Behav</a:t>
            </a:r>
            <a:r>
              <a:rPr lang="en-US" i="1" dirty="0"/>
              <a:t> Med 1996;21(4):157-65.</a:t>
            </a:r>
          </a:p>
          <a:p>
            <a:r>
              <a:rPr lang="en-US" i="1" dirty="0" smtClean="0"/>
              <a:t>65. </a:t>
            </a:r>
            <a:r>
              <a:rPr lang="en-US" i="1" dirty="0" err="1" smtClean="0"/>
              <a:t>Vidacek</a:t>
            </a:r>
            <a:r>
              <a:rPr lang="en-US" i="1" dirty="0" smtClean="0"/>
              <a:t> </a:t>
            </a:r>
            <a:r>
              <a:rPr lang="en-US" i="1" dirty="0"/>
              <a:t>S, </a:t>
            </a:r>
            <a:r>
              <a:rPr lang="en-US" i="1" dirty="0" err="1"/>
              <a:t>Kaliterna</a:t>
            </a:r>
            <a:r>
              <a:rPr lang="en-US" i="1" dirty="0"/>
              <a:t> L, </a:t>
            </a:r>
            <a:r>
              <a:rPr lang="en-US" i="1" dirty="0" err="1"/>
              <a:t>Radosevic-Vidacek</a:t>
            </a:r>
            <a:r>
              <a:rPr lang="en-US" i="1" dirty="0"/>
              <a:t> B, </a:t>
            </a:r>
            <a:r>
              <a:rPr lang="en-US" i="1" dirty="0" err="1"/>
              <a:t>Folkard</a:t>
            </a:r>
            <a:r>
              <a:rPr lang="en-US" i="1" dirty="0"/>
              <a:t> S. Productivity on a weekly rotating shift system: circadian adjustment and sleep deprivation effects? Ergonomics 1986;29(12):1583-90.</a:t>
            </a:r>
          </a:p>
        </p:txBody>
      </p:sp>
    </p:spTree>
    <p:extLst>
      <p:ext uri="{BB962C8B-B14F-4D97-AF65-F5344CB8AC3E}">
        <p14:creationId xmlns:p14="http://schemas.microsoft.com/office/powerpoint/2010/main" val="3248911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5BB35E5-3381-4387-B877-32E7A2CFC19F}" type="slidenum">
              <a:rPr lang="en-GB"/>
              <a:pPr/>
              <a:t>48</a:t>
            </a:fld>
            <a:endParaRPr lang="en-GB"/>
          </a:p>
        </p:txBody>
      </p:sp>
      <p:sp>
        <p:nvSpPr>
          <p:cNvPr id="142337"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42338" name="Text Box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r>
              <a:rPr lang="en-US" b="1" dirty="0" smtClean="0"/>
              <a:t>Healthy </a:t>
            </a:r>
            <a:r>
              <a:rPr lang="en-US" b="1" dirty="0"/>
              <a:t>Sleep Habits </a:t>
            </a:r>
            <a:endParaRPr lang="en-US" b="1" dirty="0" smtClean="0"/>
          </a:p>
          <a:p>
            <a:endParaRPr lang="en-US" dirty="0"/>
          </a:p>
          <a:p>
            <a:r>
              <a:rPr lang="en-US" dirty="0"/>
              <a:t>Conditions that disrupt the normal sleep wake rhythm and behaviors that increase physiologic and cognitive arousal may weaken the circadian sleep rhythm and decrease sleep quality. Good sleep habits to improve the strength of the circadian rhythm, relaxing pre-sleep rituals and a comfortable sleep environment will lead to improved sleep quality and quantity. Some simple good sleep habits include: </a:t>
            </a:r>
            <a:endParaRPr lang="en-US" dirty="0" smtClean="0"/>
          </a:p>
          <a:p>
            <a:pPr marL="228600" indent="-228600">
              <a:buAutoNum type="arabicParenR"/>
            </a:pPr>
            <a:r>
              <a:rPr lang="en-US" dirty="0" smtClean="0"/>
              <a:t>regular </a:t>
            </a:r>
            <a:r>
              <a:rPr lang="en-US" dirty="0"/>
              <a:t>bed time and wake </a:t>
            </a:r>
            <a:r>
              <a:rPr lang="en-US" dirty="0" smtClean="0"/>
              <a:t>times</a:t>
            </a:r>
          </a:p>
          <a:p>
            <a:pPr marL="228600" indent="-228600">
              <a:buAutoNum type="arabicParenR"/>
            </a:pPr>
            <a:r>
              <a:rPr lang="en-US" dirty="0" smtClean="0"/>
              <a:t>relaxation </a:t>
            </a:r>
            <a:r>
              <a:rPr lang="en-US" dirty="0"/>
              <a:t>before </a:t>
            </a:r>
            <a:r>
              <a:rPr lang="en-US" dirty="0" smtClean="0"/>
              <a:t>sleep</a:t>
            </a:r>
          </a:p>
          <a:p>
            <a:pPr marL="228600" indent="-228600">
              <a:buAutoNum type="arabicParenR"/>
            </a:pPr>
            <a:r>
              <a:rPr lang="en-US" dirty="0" smtClean="0"/>
              <a:t>comfortable </a:t>
            </a:r>
            <a:r>
              <a:rPr lang="en-US" dirty="0"/>
              <a:t>sleeping environment (cooler temperature, darkness and minimizing noises</a:t>
            </a:r>
            <a:r>
              <a:rPr lang="en-US" dirty="0" smtClean="0"/>
              <a:t>)</a:t>
            </a:r>
          </a:p>
          <a:p>
            <a:pPr marL="228600" indent="-228600">
              <a:buAutoNum type="arabicParenR"/>
            </a:pPr>
            <a:r>
              <a:rPr lang="en-US" dirty="0" smtClean="0"/>
              <a:t>avoiding </a:t>
            </a:r>
            <a:r>
              <a:rPr lang="en-US" dirty="0"/>
              <a:t>eating large </a:t>
            </a:r>
            <a:r>
              <a:rPr lang="en-US" dirty="0" smtClean="0"/>
              <a:t>meals</a:t>
            </a:r>
          </a:p>
          <a:p>
            <a:pPr marL="228600" indent="-228600">
              <a:buAutoNum type="arabicParenR"/>
            </a:pPr>
            <a:r>
              <a:rPr lang="en-US" dirty="0" smtClean="0"/>
              <a:t>avoiding </a:t>
            </a:r>
            <a:r>
              <a:rPr lang="en-US" dirty="0"/>
              <a:t>strenuous physical and mental activities within three hours of sleep</a:t>
            </a:r>
            <a:r>
              <a:rPr lang="en-US" dirty="0" smtClean="0"/>
              <a:t>.(65)</a:t>
            </a:r>
            <a:endParaRPr lang="en-US" dirty="0"/>
          </a:p>
          <a:p>
            <a:endParaRPr lang="en-US" dirty="0"/>
          </a:p>
          <a:p>
            <a:r>
              <a:rPr lang="en-US" i="1" baseline="0" dirty="0"/>
              <a:t> </a:t>
            </a:r>
            <a:r>
              <a:rPr lang="en-US" i="1" dirty="0" smtClean="0"/>
              <a:t>66. </a:t>
            </a:r>
            <a:r>
              <a:rPr lang="en-US" i="1" dirty="0" err="1" smtClean="0"/>
              <a:t>Zarcone</a:t>
            </a:r>
            <a:r>
              <a:rPr lang="en-US" i="1" dirty="0" smtClean="0"/>
              <a:t> </a:t>
            </a:r>
            <a:r>
              <a:rPr lang="en-US" i="1" dirty="0"/>
              <a:t>VP. Sleep hygiene. In: </a:t>
            </a:r>
            <a:r>
              <a:rPr lang="en-US" i="1" dirty="0" err="1"/>
              <a:t>Kryger</a:t>
            </a:r>
            <a:r>
              <a:rPr lang="en-US" i="1" dirty="0"/>
              <a:t> MH, Roth T, Dement WC, eds. Principles and practice of sleep medicine. Philadelphia: WB Saunders; 2000:657-61.</a:t>
            </a:r>
          </a:p>
          <a:p>
            <a:endParaRPr lang="en-US" i="1" dirty="0"/>
          </a:p>
        </p:txBody>
      </p:sp>
    </p:spTree>
    <p:extLst>
      <p:ext uri="{BB962C8B-B14F-4D97-AF65-F5344CB8AC3E}">
        <p14:creationId xmlns:p14="http://schemas.microsoft.com/office/powerpoint/2010/main" val="1368541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74B1F6F-73D7-4A11-B860-DEFECFF1C252}" type="slidenum">
              <a:rPr lang="en-GB"/>
              <a:pPr/>
              <a:t>49</a:t>
            </a:fld>
            <a:endParaRPr lang="en-GB"/>
          </a:p>
        </p:txBody>
      </p:sp>
      <p:sp>
        <p:nvSpPr>
          <p:cNvPr id="143361"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43362" name="Rectangle 2"/>
          <p:cNvSpPr txBox="1">
            <a:spLocks noGrp="1" noChangeArrowheads="1"/>
          </p:cNvSpPr>
          <p:nvPr>
            <p:ph type="body"/>
          </p:nvPr>
        </p:nvSpPr>
        <p:spPr bwMode="auto">
          <a:xfrm>
            <a:off x="894725" y="4374789"/>
            <a:ext cx="5068551" cy="4073079"/>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512797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2574E79-CA67-4353-9EC6-7E25232EBCEB}" type="slidenum">
              <a:rPr lang="en-GB"/>
              <a:pPr/>
              <a:t>50</a:t>
            </a:fld>
            <a:endParaRPr lang="en-GB"/>
          </a:p>
        </p:txBody>
      </p:sp>
      <p:sp>
        <p:nvSpPr>
          <p:cNvPr id="169985" name="Text Box 1"/>
          <p:cNvSpPr txBox="1">
            <a:spLocks noChangeArrowheads="1"/>
          </p:cNvSpPr>
          <p:nvPr/>
        </p:nvSpPr>
        <p:spPr bwMode="auto">
          <a:xfrm>
            <a:off x="1143259" y="678846"/>
            <a:ext cx="4573035" cy="3469660"/>
          </a:xfrm>
          <a:prstGeom prst="rect">
            <a:avLst/>
          </a:prstGeom>
          <a:solidFill>
            <a:srgbClr val="FFFFFF"/>
          </a:solidFill>
          <a:ln w="9360">
            <a:solidFill>
              <a:srgbClr val="000000"/>
            </a:solidFill>
            <a:miter lim="800000"/>
            <a:headEnd/>
            <a:tailEnd/>
          </a:ln>
          <a:effectLst/>
        </p:spPr>
        <p:txBody>
          <a:bodyPr wrap="none" lIns="90059" tIns="45030" rIns="90059" bIns="45030" anchor="ctr"/>
          <a:lstStyle/>
          <a:p>
            <a:endParaRPr lang="en-US"/>
          </a:p>
        </p:txBody>
      </p:sp>
      <p:sp>
        <p:nvSpPr>
          <p:cNvPr id="169986" name="Text Box 2"/>
          <p:cNvSpPr txBox="1">
            <a:spLocks noGrp="1" noChangeArrowheads="1"/>
          </p:cNvSpPr>
          <p:nvPr>
            <p:ph type="body"/>
          </p:nvPr>
        </p:nvSpPr>
        <p:spPr bwMode="auto">
          <a:xfrm>
            <a:off x="894724" y="4374789"/>
            <a:ext cx="5070104" cy="3579658"/>
          </a:xfrm>
          <a:prstGeom prst="rect">
            <a:avLst/>
          </a:prstGeom>
          <a:noFill/>
          <a:ln>
            <a:round/>
            <a:headEnd/>
            <a:tailEnd/>
          </a:ln>
        </p:spPr>
        <p:txBody>
          <a:bodyPr lIns="88641" tIns="46093" rIns="88641" bIns="46093">
            <a:spAutoFit/>
          </a:bodyPr>
          <a:lstStyle/>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In Summary</a:t>
            </a:r>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b="1" dirty="0" smtClean="0"/>
              <a:t> </a:t>
            </a:r>
            <a:endParaRPr lang="en-US" dirty="0"/>
          </a:p>
          <a:p>
            <a:pPr>
              <a:tabLst>
                <a:tab pos="0" algn="l"/>
                <a:tab pos="450296" algn="l"/>
                <a:tab pos="900593" algn="l"/>
                <a:tab pos="1350889" algn="l"/>
                <a:tab pos="1801185" algn="l"/>
                <a:tab pos="2251481" algn="l"/>
                <a:tab pos="2701778" algn="l"/>
                <a:tab pos="3152074" algn="l"/>
                <a:tab pos="3602370" algn="l"/>
                <a:tab pos="4052667" algn="l"/>
                <a:tab pos="4502963" algn="l"/>
                <a:tab pos="4953259" algn="l"/>
                <a:tab pos="5403555" algn="l"/>
                <a:tab pos="5853852" algn="l"/>
                <a:tab pos="6304148" algn="l"/>
                <a:tab pos="6754444" algn="l"/>
                <a:tab pos="7204740" algn="l"/>
                <a:tab pos="7655037" algn="l"/>
                <a:tab pos="8105333" algn="l"/>
                <a:tab pos="8555629" algn="l"/>
                <a:tab pos="9005926" algn="l"/>
              </a:tabLst>
            </a:pPr>
            <a:r>
              <a:rPr lang="en-US" dirty="0"/>
              <a:t>It should be evident from this presentation that the problem of sleep loss and fatigue in medical training is one that impacts significantly on the professional and personal lives of residents and of their patients. Because health care delivery in teaching hospitals must operate 24 hours a day, seven days a week, </a:t>
            </a:r>
            <a:r>
              <a:rPr lang="en-US" i="1" dirty="0"/>
              <a:t>management </a:t>
            </a:r>
            <a:r>
              <a:rPr lang="en-US" dirty="0"/>
              <a:t>rather than</a:t>
            </a:r>
            <a:r>
              <a:rPr lang="en-US" i="1" dirty="0"/>
              <a:t> elimination </a:t>
            </a:r>
            <a:r>
              <a:rPr lang="en-US" dirty="0"/>
              <a:t>of fatigue should be the driving concept. Alertness management strategies should be informed by the growing body of research and policy experience from other occupational settings; however, because there are fundamental differences in the nature of the tasks which medical personnel are required to perform in the course of their workday, fatigue management strategies that have been successful in other occupational settings may not be uniformly applicable to medical training; therefore, strategies which are unique to the hospital setting and which incorporate the process of medical education and patient care needs must continue to be developed and tested. Recognition that work hour regulations alone are unlikely to be sufficient to ensure residents who are functioning at an optimal level should prompt ongoing evaluation of the effects of sleep loss and fatigue on key outcomes such as patient health and safety, education effectiveness, resident health and professionalism, and health care economics. </a:t>
            </a:r>
          </a:p>
        </p:txBody>
      </p:sp>
    </p:spTree>
    <p:extLst>
      <p:ext uri="{BB962C8B-B14F-4D97-AF65-F5344CB8AC3E}">
        <p14:creationId xmlns:p14="http://schemas.microsoft.com/office/powerpoint/2010/main" val="12119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 </a:t>
            </a:r>
            <a:r>
              <a:rPr lang="en-US" sz="1200" dirty="0" err="1" smtClean="0"/>
              <a:t>Dinges</a:t>
            </a:r>
            <a:r>
              <a:rPr lang="en-US" sz="1200" dirty="0" smtClean="0"/>
              <a:t>, 1995; Drake et al., 2004; </a:t>
            </a:r>
            <a:r>
              <a:rPr lang="en-US" sz="1200" dirty="0" err="1" smtClean="0"/>
              <a:t>Folkard</a:t>
            </a:r>
            <a:r>
              <a:rPr lang="en-US" sz="1200" dirty="0" smtClean="0"/>
              <a:t> et al., 2005; Rosa, 2001; Van </a:t>
            </a:r>
            <a:r>
              <a:rPr lang="en-US" sz="1200" dirty="0" err="1" smtClean="0"/>
              <a:t>Dongen</a:t>
            </a:r>
            <a:r>
              <a:rPr lang="en-US" sz="1200" dirty="0" smtClean="0"/>
              <a:t>, 2006</a:t>
            </a: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5</a:t>
            </a:fld>
            <a:endParaRPr lang="en-US"/>
          </a:p>
        </p:txBody>
      </p:sp>
    </p:spTree>
    <p:extLst>
      <p:ext uri="{BB962C8B-B14F-4D97-AF65-F5344CB8AC3E}">
        <p14:creationId xmlns:p14="http://schemas.microsoft.com/office/powerpoint/2010/main" val="243406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sz="1200" dirty="0" smtClean="0"/>
              <a:t>Baldwin and Daugherty, 2004; </a:t>
            </a:r>
            <a:r>
              <a:rPr lang="en-US" sz="1200" dirty="0" err="1" smtClean="0"/>
              <a:t>Buysse</a:t>
            </a:r>
            <a:r>
              <a:rPr lang="en-US" sz="1200" dirty="0" smtClean="0"/>
              <a:t> et al., 2003; </a:t>
            </a:r>
            <a:r>
              <a:rPr lang="en-US" sz="1200" dirty="0" err="1" smtClean="0"/>
              <a:t>Cavallo</a:t>
            </a:r>
            <a:r>
              <a:rPr lang="en-US" sz="1200" dirty="0" smtClean="0"/>
              <a:t> and Mallory, 2004; </a:t>
            </a:r>
            <a:r>
              <a:rPr lang="en-US" sz="1200" dirty="0" err="1" smtClean="0"/>
              <a:t>Gaba</a:t>
            </a:r>
            <a:r>
              <a:rPr lang="en-US" sz="1200" dirty="0" smtClean="0"/>
              <a:t> and Howard, 2002; Howard et al., 2002; </a:t>
            </a:r>
            <a:r>
              <a:rPr lang="en-US" sz="1200" dirty="0" err="1" smtClean="0"/>
              <a:t>Landrigan</a:t>
            </a:r>
            <a:r>
              <a:rPr lang="en-US" sz="1200" dirty="0" smtClean="0"/>
              <a:t> et al., 2007; Lockley et al., 2006; </a:t>
            </a:r>
            <a:r>
              <a:rPr lang="en-US" sz="1200" dirty="0" err="1" smtClean="0"/>
              <a:t>Parshuram</a:t>
            </a:r>
            <a:r>
              <a:rPr lang="en-US" sz="1200" dirty="0" smtClean="0"/>
              <a:t>, 2006; </a:t>
            </a:r>
            <a:r>
              <a:rPr lang="en-US" sz="1200" dirty="0" err="1" smtClean="0"/>
              <a:t>Veasey</a:t>
            </a:r>
            <a:r>
              <a:rPr lang="en-US" sz="1200" dirty="0" smtClean="0"/>
              <a:t> et al., 2002; </a:t>
            </a:r>
            <a:r>
              <a:rPr lang="en-US" sz="1200" dirty="0" err="1" smtClean="0"/>
              <a:t>Weinger</a:t>
            </a:r>
            <a:r>
              <a:rPr lang="en-US" sz="1200" dirty="0" smtClean="0"/>
              <a:t> and </a:t>
            </a:r>
            <a:r>
              <a:rPr lang="en-US" sz="1200" dirty="0" err="1" smtClean="0"/>
              <a:t>Ancoli-Israil</a:t>
            </a:r>
            <a:r>
              <a:rPr lang="en-US" sz="1200" dirty="0" smtClean="0"/>
              <a:t>, 2002</a:t>
            </a:r>
          </a:p>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6</a:t>
            </a:fld>
            <a:endParaRPr lang="en-US"/>
          </a:p>
        </p:txBody>
      </p:sp>
    </p:spTree>
    <p:extLst>
      <p:ext uri="{BB962C8B-B14F-4D97-AF65-F5344CB8AC3E}">
        <p14:creationId xmlns:p14="http://schemas.microsoft.com/office/powerpoint/2010/main" val="339989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8</a:t>
            </a:fld>
            <a:endParaRPr lang="en-US"/>
          </a:p>
        </p:txBody>
      </p:sp>
    </p:spTree>
    <p:extLst>
      <p:ext uri="{BB962C8B-B14F-4D97-AF65-F5344CB8AC3E}">
        <p14:creationId xmlns:p14="http://schemas.microsoft.com/office/powerpoint/2010/main" val="38444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800" dirty="0" smtClean="0"/>
              <a:t>Circadian </a:t>
            </a:r>
            <a:r>
              <a:rPr lang="en-US" sz="2800" dirty="0"/>
              <a:t>timing </a:t>
            </a:r>
            <a:r>
              <a:rPr lang="en-US" sz="2800" dirty="0" smtClean="0"/>
              <a:t>system</a:t>
            </a:r>
          </a:p>
          <a:p>
            <a:endParaRPr lang="en-US" sz="2800" dirty="0"/>
          </a:p>
          <a:p>
            <a:r>
              <a:rPr lang="en-US" sz="2800" dirty="0"/>
              <a:t>SCN</a:t>
            </a:r>
            <a:r>
              <a:rPr lang="en-US" sz="2800" baseline="0" dirty="0"/>
              <a:t> operates as “the </a:t>
            </a:r>
            <a:r>
              <a:rPr lang="en-US" sz="2800" baseline="0" dirty="0" err="1" smtClean="0"/>
              <a:t>pacemaker”center</a:t>
            </a:r>
            <a:r>
              <a:rPr lang="en-US" sz="2800" baseline="0" dirty="0"/>
              <a:t>. Photic stimulation reaches </a:t>
            </a:r>
            <a:r>
              <a:rPr lang="en-US" sz="2800" baseline="0" dirty="0" err="1"/>
              <a:t>scn</a:t>
            </a:r>
            <a:r>
              <a:rPr lang="en-US" sz="2800" baseline="0" dirty="0"/>
              <a:t> through fibers of </a:t>
            </a:r>
            <a:r>
              <a:rPr lang="en-US" sz="2800" baseline="0" dirty="0" err="1"/>
              <a:t>retinohypothalan</a:t>
            </a:r>
            <a:r>
              <a:rPr lang="en-US" sz="2800" baseline="0" dirty="0"/>
              <a:t>=mic tract (RHT), which uses glutamate as neurotransmitter.</a:t>
            </a:r>
          </a:p>
          <a:p>
            <a:r>
              <a:rPr lang="en-US" sz="2800" baseline="0" dirty="0"/>
              <a:t>A </a:t>
            </a:r>
            <a:r>
              <a:rPr lang="en-US" sz="2800" baseline="0" dirty="0" err="1"/>
              <a:t>multisynaptic</a:t>
            </a:r>
            <a:r>
              <a:rPr lang="en-US" sz="2800" baseline="0" dirty="0"/>
              <a:t> indirect pathway also carries photic information to the SCN . This arises from RHT to </a:t>
            </a:r>
            <a:r>
              <a:rPr lang="en-US" sz="2800" baseline="0" dirty="0" err="1"/>
              <a:t>intergeniculate</a:t>
            </a:r>
            <a:r>
              <a:rPr lang="en-US" sz="2800" baseline="0" dirty="0"/>
              <a:t> </a:t>
            </a:r>
            <a:r>
              <a:rPr lang="en-US" sz="2800" baseline="0" dirty="0" err="1"/>
              <a:t>leflet</a:t>
            </a:r>
            <a:r>
              <a:rPr lang="en-US" sz="2800" baseline="0" dirty="0"/>
              <a:t> (IGL) of the lateral geniculate nucleus and finally to </a:t>
            </a:r>
            <a:r>
              <a:rPr lang="en-US" sz="2800" baseline="0" dirty="0" err="1"/>
              <a:t>geniculohypothlamic</a:t>
            </a:r>
            <a:r>
              <a:rPr lang="en-US" sz="2800" baseline="0" dirty="0"/>
              <a:t> tract (GHT).</a:t>
            </a:r>
          </a:p>
          <a:p>
            <a:r>
              <a:rPr lang="en-US" sz="2800" baseline="0" dirty="0" err="1"/>
              <a:t>Serotoneric</a:t>
            </a:r>
            <a:r>
              <a:rPr lang="en-US" sz="2800" baseline="0" dirty="0"/>
              <a:t> (5-HT) input to the SCN arrives from dorsal </a:t>
            </a:r>
            <a:r>
              <a:rPr lang="en-US" sz="2800" baseline="0" dirty="0" err="1"/>
              <a:t>raphae</a:t>
            </a:r>
            <a:r>
              <a:rPr lang="en-US" sz="2800" baseline="0" dirty="0"/>
              <a:t> nucleus</a:t>
            </a:r>
            <a:r>
              <a:rPr lang="en-US" sz="2800" baseline="0" dirty="0" smtClean="0"/>
              <a:t>. The pathway </a:t>
            </a:r>
            <a:r>
              <a:rPr lang="en-US" sz="2800" baseline="0" dirty="0"/>
              <a:t>leading to production of melatonin </a:t>
            </a:r>
            <a:r>
              <a:rPr lang="en-US" sz="2800" baseline="0" dirty="0" smtClean="0"/>
              <a:t>is in the </a:t>
            </a:r>
            <a:r>
              <a:rPr lang="en-US" sz="2800" baseline="0" dirty="0"/>
              <a:t>pineal gland . Melatonin exerts its effect on </a:t>
            </a:r>
            <a:r>
              <a:rPr lang="en-US" sz="2800" baseline="0" dirty="0" smtClean="0"/>
              <a:t>circadian timing, </a:t>
            </a:r>
            <a:r>
              <a:rPr lang="en-US" sz="2800" baseline="0" dirty="0"/>
              <a:t>by direct </a:t>
            </a:r>
            <a:r>
              <a:rPr lang="en-US" sz="2800" baseline="0" dirty="0" smtClean="0"/>
              <a:t>feedback </a:t>
            </a:r>
            <a:r>
              <a:rPr lang="en-US" sz="2800" baseline="0" dirty="0"/>
              <a:t>on to SCN.</a:t>
            </a:r>
            <a:endParaRPr lang="en-US" sz="2800"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9</a:t>
            </a:fld>
            <a:endParaRPr lang="en-US"/>
          </a:p>
        </p:txBody>
      </p:sp>
    </p:spTree>
    <p:extLst>
      <p:ext uri="{BB962C8B-B14F-4D97-AF65-F5344CB8AC3E}">
        <p14:creationId xmlns:p14="http://schemas.microsoft.com/office/powerpoint/2010/main" val="59726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800" dirty="0"/>
              <a:t>Circadian timing </a:t>
            </a:r>
            <a:r>
              <a:rPr lang="en-US" sz="2800" dirty="0" smtClean="0"/>
              <a:t>system</a:t>
            </a:r>
          </a:p>
          <a:p>
            <a:endParaRPr lang="en-US" sz="2800" dirty="0"/>
          </a:p>
          <a:p>
            <a:r>
              <a:rPr lang="en-US" sz="2800" dirty="0"/>
              <a:t>SCN</a:t>
            </a:r>
            <a:r>
              <a:rPr lang="en-US" sz="2800" baseline="0" dirty="0"/>
              <a:t> operates as “the </a:t>
            </a:r>
            <a:r>
              <a:rPr lang="en-US" sz="2800" baseline="0" dirty="0" err="1" smtClean="0"/>
              <a:t>pacemaker”center</a:t>
            </a:r>
            <a:r>
              <a:rPr lang="en-US" sz="2800" baseline="0" dirty="0"/>
              <a:t>. Photic stimulation reaches </a:t>
            </a:r>
            <a:r>
              <a:rPr lang="en-US" sz="2800" baseline="0" dirty="0" err="1"/>
              <a:t>scn</a:t>
            </a:r>
            <a:r>
              <a:rPr lang="en-US" sz="2800" baseline="0" dirty="0"/>
              <a:t> through fibers of </a:t>
            </a:r>
            <a:r>
              <a:rPr lang="en-US" sz="2800" baseline="0" dirty="0" err="1"/>
              <a:t>retinohypothalan</a:t>
            </a:r>
            <a:r>
              <a:rPr lang="en-US" sz="2800" baseline="0" dirty="0"/>
              <a:t>=mic tract (RHT), which uses glutamate as neurotransmitter.</a:t>
            </a:r>
          </a:p>
          <a:p>
            <a:r>
              <a:rPr lang="en-US" sz="2800" baseline="0" dirty="0"/>
              <a:t>A </a:t>
            </a:r>
            <a:r>
              <a:rPr lang="en-US" sz="2800" baseline="0" dirty="0" err="1"/>
              <a:t>multisynaptic</a:t>
            </a:r>
            <a:r>
              <a:rPr lang="en-US" sz="2800" baseline="0" dirty="0"/>
              <a:t> indirect pathway also carries photic information to the SCN . This arises from RHT to </a:t>
            </a:r>
            <a:r>
              <a:rPr lang="en-US" sz="2800" baseline="0" dirty="0" err="1"/>
              <a:t>intergeniculate</a:t>
            </a:r>
            <a:r>
              <a:rPr lang="en-US" sz="2800" baseline="0" dirty="0"/>
              <a:t> </a:t>
            </a:r>
            <a:r>
              <a:rPr lang="en-US" sz="2800" baseline="0" dirty="0" err="1"/>
              <a:t>leflet</a:t>
            </a:r>
            <a:r>
              <a:rPr lang="en-US" sz="2800" baseline="0" dirty="0"/>
              <a:t> (IGL) of the lateral geniculate nucleus and finally to </a:t>
            </a:r>
            <a:r>
              <a:rPr lang="en-US" sz="2800" baseline="0" dirty="0" err="1"/>
              <a:t>geniculohypothlamic</a:t>
            </a:r>
            <a:r>
              <a:rPr lang="en-US" sz="2800" baseline="0" dirty="0"/>
              <a:t> tract (GHT).</a:t>
            </a:r>
          </a:p>
          <a:p>
            <a:r>
              <a:rPr lang="en-US" sz="2800" baseline="0" dirty="0" err="1"/>
              <a:t>Serotoneric</a:t>
            </a:r>
            <a:r>
              <a:rPr lang="en-US" sz="2800" baseline="0" dirty="0"/>
              <a:t> (5-HT) input to the SCN arrives from dorsal </a:t>
            </a:r>
            <a:r>
              <a:rPr lang="en-US" sz="2800" baseline="0" dirty="0" err="1"/>
              <a:t>raphae</a:t>
            </a:r>
            <a:r>
              <a:rPr lang="en-US" sz="2800" baseline="0" dirty="0"/>
              <a:t> nucleus</a:t>
            </a:r>
            <a:r>
              <a:rPr lang="en-US" sz="2800" baseline="0" dirty="0" smtClean="0"/>
              <a:t>. The pathway </a:t>
            </a:r>
            <a:r>
              <a:rPr lang="en-US" sz="2800" baseline="0" dirty="0"/>
              <a:t>leading to production of melatonin </a:t>
            </a:r>
            <a:r>
              <a:rPr lang="en-US" sz="2800" baseline="0" dirty="0" smtClean="0"/>
              <a:t>is in the </a:t>
            </a:r>
            <a:r>
              <a:rPr lang="en-US" sz="2800" baseline="0" dirty="0"/>
              <a:t>pineal gland . Melatonin exerts its effect on </a:t>
            </a:r>
            <a:r>
              <a:rPr lang="en-US" sz="2800" baseline="0" dirty="0" smtClean="0"/>
              <a:t>circadian timing, </a:t>
            </a:r>
            <a:r>
              <a:rPr lang="en-US" sz="2800" baseline="0" dirty="0"/>
              <a:t>by direct </a:t>
            </a:r>
            <a:r>
              <a:rPr lang="en-US" sz="2800" baseline="0" dirty="0" smtClean="0"/>
              <a:t>feedback </a:t>
            </a:r>
            <a:r>
              <a:rPr lang="en-US" sz="2800" baseline="0" dirty="0"/>
              <a:t>on to SCN.</a:t>
            </a:r>
            <a:endParaRPr lang="en-US" sz="2800" dirty="0"/>
          </a:p>
        </p:txBody>
      </p:sp>
      <p:sp>
        <p:nvSpPr>
          <p:cNvPr id="4" name="Slide Number Placeholder 3"/>
          <p:cNvSpPr>
            <a:spLocks noGrp="1"/>
          </p:cNvSpPr>
          <p:nvPr>
            <p:ph type="sldNum" sz="quarter" idx="10"/>
          </p:nvPr>
        </p:nvSpPr>
        <p:spPr/>
        <p:txBody>
          <a:bodyPr/>
          <a:lstStyle/>
          <a:p>
            <a:fld id="{3D72D301-7FBE-4BE3-AA77-DA90EA687A51}" type="slidenum">
              <a:rPr lang="en-US" smtClean="0"/>
              <a:pPr/>
              <a:t>10</a:t>
            </a:fld>
            <a:endParaRPr lang="en-US"/>
          </a:p>
        </p:txBody>
      </p:sp>
    </p:spTree>
    <p:extLst>
      <p:ext uri="{BB962C8B-B14F-4D97-AF65-F5344CB8AC3E}">
        <p14:creationId xmlns:p14="http://schemas.microsoft.com/office/powerpoint/2010/main" val="165150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4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238531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114873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2FA42-4063-48A8-91DC-21CC30684CD6}"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163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a:t>Click to edit Master title style</a:t>
            </a:r>
          </a:p>
        </p:txBody>
      </p:sp>
      <p:sp>
        <p:nvSpPr>
          <p:cNvPr id="3" name="Slide Number Placeholder 2"/>
          <p:cNvSpPr>
            <a:spLocks noGrp="1"/>
          </p:cNvSpPr>
          <p:nvPr>
            <p:ph type="sldNum" idx="10"/>
          </p:nvPr>
        </p:nvSpPr>
        <p:spPr>
          <a:xfrm>
            <a:off x="6934200" y="6400800"/>
            <a:ext cx="2130425" cy="381000"/>
          </a:xfrm>
        </p:spPr>
        <p:txBody>
          <a:bodyPr/>
          <a:lstStyle>
            <a:lvl1pPr>
              <a:defRPr/>
            </a:lvl1pPr>
          </a:lstStyle>
          <a:p>
            <a:fld id="{3637D3FB-3D95-458E-B93D-85D911D15BD4}" type="slidenum">
              <a:rPr lang="en-GB"/>
              <a:pPr/>
              <a:t>‹#›</a:t>
            </a:fld>
            <a:endParaRPr lang="en-GB"/>
          </a:p>
        </p:txBody>
      </p:sp>
    </p:spTree>
    <p:extLst>
      <p:ext uri="{BB962C8B-B14F-4D97-AF65-F5344CB8AC3E}">
        <p14:creationId xmlns:p14="http://schemas.microsoft.com/office/powerpoint/2010/main" val="384287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FA42-4063-48A8-91DC-21CC30684CD6}"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6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64706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FA42-4063-48A8-91DC-21CC30684CD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1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335143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34917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184630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42343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2CDB9A-BBB7-44A7-9CC8-8C59F9432089}" type="datetimeFigureOut">
              <a:rPr lang="en-US" smtClean="0"/>
              <a:pPr/>
              <a:t>12/14/2020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52FA42-4063-48A8-91DC-21CC30684CD6}" type="slidenum">
              <a:rPr lang="en-US" smtClean="0"/>
              <a:pPr/>
              <a:t>‹#›</a:t>
            </a:fld>
            <a:endParaRPr lang="en-US"/>
          </a:p>
        </p:txBody>
      </p:sp>
    </p:spTree>
    <p:extLst>
      <p:ext uri="{BB962C8B-B14F-4D97-AF65-F5344CB8AC3E}">
        <p14:creationId xmlns:p14="http://schemas.microsoft.com/office/powerpoint/2010/main" val="12709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2CDB9A-BBB7-44A7-9CC8-8C59F943208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FA42-4063-48A8-91DC-21CC30684CD6}" type="slidenum">
              <a:rPr lang="en-US" smtClean="0"/>
              <a:pPr/>
              <a:t>‹#›</a:t>
            </a:fld>
            <a:endParaRPr lang="en-US"/>
          </a:p>
        </p:txBody>
      </p:sp>
    </p:spTree>
    <p:extLst>
      <p:ext uri="{BB962C8B-B14F-4D97-AF65-F5344CB8AC3E}">
        <p14:creationId xmlns:p14="http://schemas.microsoft.com/office/powerpoint/2010/main" val="140171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B2CDB9A-BBB7-44A7-9CC8-8C59F9432089}" type="datetimeFigureOut">
              <a:rPr lang="en-US" smtClean="0"/>
              <a:pPr/>
              <a:t>12/14/2020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252FA42-4063-48A8-91DC-21CC30684CD6}"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99677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gif"/><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3.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153400" cy="3048000"/>
          </a:xfrm>
        </p:spPr>
        <p:txBody>
          <a:bodyPr>
            <a:noAutofit/>
          </a:bodyPr>
          <a:lstStyle/>
          <a:p>
            <a:pPr algn="ctr"/>
            <a:r>
              <a:rPr lang="en-GB" sz="6000" dirty="0">
                <a:solidFill>
                  <a:srgbClr val="003B3A"/>
                </a:solidFill>
                <a:latin typeface="+mn-lt"/>
              </a:rPr>
              <a:t>Fatigue </a:t>
            </a:r>
            <a:r>
              <a:rPr lang="en-GB" sz="6000" dirty="0" smtClean="0">
                <a:solidFill>
                  <a:srgbClr val="003B3A"/>
                </a:solidFill>
                <a:latin typeface="+mn-lt"/>
              </a:rPr>
              <a:t>Mitigation</a:t>
            </a:r>
            <a:br>
              <a:rPr lang="en-GB" sz="6000" dirty="0" smtClean="0">
                <a:solidFill>
                  <a:srgbClr val="003B3A"/>
                </a:solidFill>
                <a:latin typeface="+mn-lt"/>
              </a:rPr>
            </a:br>
            <a:r>
              <a:rPr lang="en-GB" sz="6000" dirty="0" smtClean="0">
                <a:solidFill>
                  <a:srgbClr val="003B3A"/>
                </a:solidFill>
                <a:latin typeface="+mn-lt"/>
              </a:rPr>
              <a:t> </a:t>
            </a:r>
            <a:r>
              <a:rPr lang="en-GB" sz="6000" dirty="0">
                <a:solidFill>
                  <a:srgbClr val="003B3A"/>
                </a:solidFill>
                <a:latin typeface="+mn-lt"/>
              </a:rPr>
              <a:t>and </a:t>
            </a:r>
            <a:br>
              <a:rPr lang="en-GB" sz="6000" dirty="0">
                <a:solidFill>
                  <a:srgbClr val="003B3A"/>
                </a:solidFill>
                <a:latin typeface="+mn-lt"/>
              </a:rPr>
            </a:br>
            <a:r>
              <a:rPr lang="en-GB" sz="6000" dirty="0">
                <a:solidFill>
                  <a:srgbClr val="003B3A"/>
                </a:solidFill>
                <a:latin typeface="+mn-lt"/>
              </a:rPr>
              <a:t>Alertness Management</a:t>
            </a:r>
            <a:endParaRPr lang="en-US" sz="6000" dirty="0">
              <a:latin typeface="+mn-lt"/>
            </a:endParaRPr>
          </a:p>
        </p:txBody>
      </p:sp>
      <p:sp>
        <p:nvSpPr>
          <p:cNvPr id="3" name="Subtitle 2"/>
          <p:cNvSpPr>
            <a:spLocks noGrp="1"/>
          </p:cNvSpPr>
          <p:nvPr>
            <p:ph type="subTitle" idx="1"/>
          </p:nvPr>
        </p:nvSpPr>
        <p:spPr>
          <a:xfrm>
            <a:off x="2667000" y="4343400"/>
            <a:ext cx="6324600" cy="2057400"/>
          </a:xfrm>
        </p:spPr>
        <p:txBody>
          <a:bodyPr>
            <a:noAutofit/>
          </a:bodyPr>
          <a:lstStyle/>
          <a:p>
            <a:pPr algn="r"/>
            <a:r>
              <a:rPr lang="en-US" dirty="0">
                <a:solidFill>
                  <a:schemeClr val="accent1">
                    <a:lumMod val="75000"/>
                  </a:schemeClr>
                </a:solidFill>
              </a:rPr>
              <a:t>Imran Khawaja, MD, FACP, FCCP, FAASM</a:t>
            </a:r>
          </a:p>
          <a:p>
            <a:pPr algn="ctr"/>
            <a:r>
              <a:rPr lang="en-US" sz="1600" dirty="0">
                <a:solidFill>
                  <a:schemeClr val="accent1">
                    <a:lumMod val="75000"/>
                  </a:schemeClr>
                </a:solidFill>
              </a:rPr>
              <a:t>Professor &amp; Section Chief </a:t>
            </a:r>
            <a:endParaRPr lang="en-US" sz="1600" dirty="0" smtClean="0">
              <a:solidFill>
                <a:schemeClr val="accent1">
                  <a:lumMod val="75000"/>
                </a:schemeClr>
              </a:solidFill>
            </a:endParaRPr>
          </a:p>
          <a:p>
            <a:pPr algn="ctr"/>
            <a:r>
              <a:rPr lang="en-US" sz="1600" dirty="0" smtClean="0">
                <a:solidFill>
                  <a:schemeClr val="accent1">
                    <a:lumMod val="75000"/>
                  </a:schemeClr>
                </a:solidFill>
              </a:rPr>
              <a:t>Pulmonary</a:t>
            </a:r>
            <a:r>
              <a:rPr lang="en-US" sz="1600" dirty="0">
                <a:solidFill>
                  <a:schemeClr val="accent1">
                    <a:lumMod val="75000"/>
                  </a:schemeClr>
                </a:solidFill>
              </a:rPr>
              <a:t>, </a:t>
            </a:r>
            <a:r>
              <a:rPr lang="en-US" sz="1600" dirty="0" smtClean="0">
                <a:solidFill>
                  <a:schemeClr val="accent1">
                    <a:lumMod val="75000"/>
                  </a:schemeClr>
                </a:solidFill>
              </a:rPr>
              <a:t>Critical </a:t>
            </a:r>
            <a:r>
              <a:rPr lang="en-US" sz="1600" dirty="0">
                <a:solidFill>
                  <a:schemeClr val="accent1">
                    <a:lumMod val="75000"/>
                  </a:schemeClr>
                </a:solidFill>
              </a:rPr>
              <a:t>Care &amp; Sleep Medicine</a:t>
            </a:r>
          </a:p>
          <a:p>
            <a:pPr algn="ctr"/>
            <a:r>
              <a:rPr lang="en-US" sz="1600" dirty="0">
                <a:solidFill>
                  <a:schemeClr val="accent1">
                    <a:lumMod val="75000"/>
                  </a:schemeClr>
                </a:solidFill>
              </a:rPr>
              <a:t>Department of Medicine</a:t>
            </a:r>
          </a:p>
          <a:p>
            <a:pPr algn="ctr"/>
            <a:r>
              <a:rPr lang="en-US" sz="1600" dirty="0">
                <a:solidFill>
                  <a:schemeClr val="accent1">
                    <a:lumMod val="75000"/>
                  </a:schemeClr>
                </a:solidFill>
              </a:rPr>
              <a:t>Joan C. Edwards School of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09035"/>
            <a:ext cx="8077200" cy="1694180"/>
          </a:xfrm>
        </p:spPr>
        <p:txBody>
          <a:bodyPr/>
          <a:lstStyle/>
          <a:p>
            <a:r>
              <a:rPr lang="en-US" dirty="0">
                <a:latin typeface="+mn-lt"/>
              </a:rPr>
              <a:t>Homeostasis Process S</a:t>
            </a:r>
          </a:p>
        </p:txBody>
      </p:sp>
      <p:sp>
        <p:nvSpPr>
          <p:cNvPr id="7" name="TextBox 6"/>
          <p:cNvSpPr txBox="1"/>
          <p:nvPr/>
        </p:nvSpPr>
        <p:spPr>
          <a:xfrm>
            <a:off x="7086600" y="5821704"/>
            <a:ext cx="1295400" cy="426740"/>
          </a:xfrm>
          <a:prstGeom prst="rect">
            <a:avLst/>
          </a:prstGeom>
          <a:noFill/>
        </p:spPr>
        <p:txBody>
          <a:bodyPr wrap="square" rtlCol="0">
            <a:spAutoFit/>
          </a:bodyPr>
          <a:lstStyle/>
          <a:p>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03214"/>
            <a:ext cx="8240953" cy="3292865"/>
          </a:xfrm>
          <a:prstGeom prst="rect">
            <a:avLst/>
          </a:prstGeom>
        </p:spPr>
      </p:pic>
      <p:sp>
        <p:nvSpPr>
          <p:cNvPr id="2" name="TextBox 1"/>
          <p:cNvSpPr txBox="1"/>
          <p:nvPr/>
        </p:nvSpPr>
        <p:spPr>
          <a:xfrm>
            <a:off x="228600" y="5360039"/>
            <a:ext cx="8271433" cy="1015663"/>
          </a:xfrm>
          <a:prstGeom prst="rect">
            <a:avLst/>
          </a:prstGeom>
          <a:noFill/>
        </p:spPr>
        <p:txBody>
          <a:bodyPr wrap="square" rtlCol="0">
            <a:spAutoFit/>
          </a:bodyPr>
          <a:lstStyle/>
          <a:p>
            <a:pPr marL="342900" indent="-342900">
              <a:buClr>
                <a:schemeClr val="accent1">
                  <a:lumMod val="60000"/>
                  <a:lumOff val="40000"/>
                </a:schemeClr>
              </a:buClr>
              <a:buFont typeface="Arial" panose="020B0604020202020204" pitchFamily="34" charset="0"/>
              <a:buChar char="•"/>
            </a:pPr>
            <a:r>
              <a:rPr lang="en-US" sz="2000" dirty="0"/>
              <a:t>Adenosine contributes to Homeostatic </a:t>
            </a:r>
            <a:r>
              <a:rPr lang="en-US" sz="2000" dirty="0" smtClean="0"/>
              <a:t>Process</a:t>
            </a:r>
          </a:p>
          <a:p>
            <a:pPr marL="342900" indent="-342900">
              <a:buClr>
                <a:schemeClr val="accent1">
                  <a:lumMod val="60000"/>
                  <a:lumOff val="40000"/>
                </a:schemeClr>
              </a:buClr>
              <a:buFont typeface="Arial" panose="020B0604020202020204" pitchFamily="34" charset="0"/>
              <a:buChar char="•"/>
            </a:pPr>
            <a:r>
              <a:rPr lang="en-US" sz="2000" dirty="0" smtClean="0"/>
              <a:t>Adenosine </a:t>
            </a:r>
            <a:r>
              <a:rPr lang="en-US" sz="2000" dirty="0"/>
              <a:t>accumulates in medial forebrain and cerebral cortex during wakefulness, returns to baseline after sleep recovery.</a:t>
            </a:r>
          </a:p>
        </p:txBody>
      </p:sp>
    </p:spTree>
    <p:extLst>
      <p:ext uri="{BB962C8B-B14F-4D97-AF65-F5344CB8AC3E}">
        <p14:creationId xmlns:p14="http://schemas.microsoft.com/office/powerpoint/2010/main" val="42175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4" name="Rectangle 72"/>
          <p:cNvSpPr>
            <a:spLocks noGrp="1" noChangeArrowheads="1"/>
          </p:cNvSpPr>
          <p:nvPr>
            <p:ph type="title"/>
          </p:nvPr>
        </p:nvSpPr>
        <p:spPr>
          <a:xfrm>
            <a:off x="152400" y="947784"/>
            <a:ext cx="8610600" cy="720197"/>
          </a:xfrm>
          <a:ln/>
        </p:spPr>
        <p:txBody>
          <a:bodyPr wrap="square">
            <a:spAutoFit/>
          </a:bodyPr>
          <a:lstStyle/>
          <a:p>
            <a:pPr>
              <a:buClr>
                <a:srgbClr val="0099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3B3A"/>
                </a:solidFill>
                <a:latin typeface="+mn-lt"/>
              </a:rPr>
              <a:t>Physiologic Determinants of Sleep</a:t>
            </a:r>
            <a:endParaRPr lang="en-GB" dirty="0">
              <a:latin typeface="+mn-lt"/>
            </a:endParaRPr>
          </a:p>
        </p:txBody>
      </p:sp>
      <p:sp>
        <p:nvSpPr>
          <p:cNvPr id="18444" name="Rectangle 12"/>
          <p:cNvSpPr>
            <a:spLocks noChangeArrowheads="1"/>
          </p:cNvSpPr>
          <p:nvPr/>
        </p:nvSpPr>
        <p:spPr bwMode="auto">
          <a:xfrm>
            <a:off x="4669357" y="2516665"/>
            <a:ext cx="3740006" cy="3143941"/>
          </a:xfrm>
          <a:prstGeom prst="rect">
            <a:avLst/>
          </a:prstGeom>
          <a:gradFill rotWithShape="0">
            <a:gsLst>
              <a:gs pos="0">
                <a:srgbClr val="CCECFF"/>
              </a:gs>
              <a:gs pos="100000">
                <a:srgbClr val="CCECFF">
                  <a:gamma/>
                  <a:tint val="12549"/>
                  <a:invGamma/>
                </a:srgbClr>
              </a:gs>
            </a:gsLst>
            <a:lin ang="5400000" scaled="1"/>
          </a:gradFill>
          <a:ln w="9525">
            <a:noFill/>
            <a:round/>
            <a:headEnd/>
            <a:tailEnd/>
          </a:ln>
          <a:effectLst/>
        </p:spPr>
        <p:txBody>
          <a:bodyPr wrap="none" anchor="ctr"/>
          <a:lstStyle/>
          <a:p>
            <a:endParaRPr lang="en-US"/>
          </a:p>
        </p:txBody>
      </p:sp>
      <p:sp>
        <p:nvSpPr>
          <p:cNvPr id="18433" name="Text Box 1"/>
          <p:cNvSpPr txBox="1">
            <a:spLocks noChangeArrowheads="1"/>
          </p:cNvSpPr>
          <p:nvPr/>
        </p:nvSpPr>
        <p:spPr bwMode="auto">
          <a:xfrm>
            <a:off x="4270118" y="1885913"/>
            <a:ext cx="2887661" cy="463846"/>
          </a:xfrm>
          <a:prstGeom prst="rect">
            <a:avLst/>
          </a:prstGeom>
          <a:noFill/>
          <a:ln w="9525">
            <a:noFill/>
            <a:round/>
            <a:headEnd/>
            <a:tailEnd/>
          </a:ln>
          <a:effectLst/>
        </p:spPr>
        <p:txBody>
          <a:bodyPr wrap="square" lIns="90000" tIns="46800" rIns="90000" bIns="46800">
            <a:spAutoFit/>
          </a:bodyPr>
          <a:lstStyle/>
          <a:p>
            <a:pPr eaLnBrk="0" hangingPunct="0">
              <a:spcBef>
                <a:spcPct val="0"/>
              </a:spcBef>
              <a:buClr>
                <a:srgbClr val="E60202"/>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chemeClr val="tx1"/>
                </a:solidFill>
                <a:cs typeface="Arial" charset="0"/>
              </a:rPr>
              <a:t>Normal Sleepiness</a:t>
            </a:r>
          </a:p>
        </p:txBody>
      </p:sp>
      <p:grpSp>
        <p:nvGrpSpPr>
          <p:cNvPr id="2" name="Group 6"/>
          <p:cNvGrpSpPr>
            <a:grpSpLocks/>
          </p:cNvGrpSpPr>
          <p:nvPr/>
        </p:nvGrpSpPr>
        <p:grpSpPr bwMode="auto">
          <a:xfrm>
            <a:off x="6029075" y="5693265"/>
            <a:ext cx="1934858" cy="448645"/>
            <a:chOff x="3732" y="3056"/>
            <a:chExt cx="1214" cy="213"/>
          </a:xfrm>
        </p:grpSpPr>
        <p:sp>
          <p:nvSpPr>
            <p:cNvPr id="18439" name="Line 7"/>
            <p:cNvSpPr>
              <a:spLocks noChangeShapeType="1"/>
            </p:cNvSpPr>
            <p:nvPr/>
          </p:nvSpPr>
          <p:spPr bwMode="auto">
            <a:xfrm>
              <a:off x="3732" y="3263"/>
              <a:ext cx="1214" cy="1"/>
            </a:xfrm>
            <a:prstGeom prst="line">
              <a:avLst/>
            </a:prstGeom>
            <a:noFill/>
            <a:ln w="25400" cap="rnd">
              <a:solidFill>
                <a:srgbClr val="000000"/>
              </a:solidFill>
              <a:prstDash val="sysDot"/>
              <a:miter lim="800000"/>
              <a:headEnd/>
              <a:tailEnd/>
            </a:ln>
            <a:effectLst/>
          </p:spPr>
          <p:txBody>
            <a:bodyPr/>
            <a:lstStyle/>
            <a:p>
              <a:endParaRPr lang="en-US"/>
            </a:p>
          </p:txBody>
        </p:sp>
        <p:sp>
          <p:nvSpPr>
            <p:cNvPr id="18440" name="Line 8"/>
            <p:cNvSpPr>
              <a:spLocks noChangeShapeType="1"/>
            </p:cNvSpPr>
            <p:nvPr/>
          </p:nvSpPr>
          <p:spPr bwMode="auto">
            <a:xfrm flipV="1">
              <a:off x="3732" y="3055"/>
              <a:ext cx="1" cy="216"/>
            </a:xfrm>
            <a:prstGeom prst="line">
              <a:avLst/>
            </a:prstGeom>
            <a:noFill/>
            <a:ln w="28575">
              <a:solidFill>
                <a:srgbClr val="000000"/>
              </a:solidFill>
              <a:prstDash val="sysDot"/>
              <a:miter lim="800000"/>
              <a:headEnd/>
              <a:tailEnd/>
            </a:ln>
            <a:effectLst/>
          </p:spPr>
          <p:txBody>
            <a:bodyPr/>
            <a:lstStyle/>
            <a:p>
              <a:endParaRPr lang="en-US"/>
            </a:p>
          </p:txBody>
        </p:sp>
        <p:sp>
          <p:nvSpPr>
            <p:cNvPr id="18441" name="Line 9"/>
            <p:cNvSpPr>
              <a:spLocks noChangeShapeType="1"/>
            </p:cNvSpPr>
            <p:nvPr/>
          </p:nvSpPr>
          <p:spPr bwMode="auto">
            <a:xfrm flipV="1">
              <a:off x="4946" y="3055"/>
              <a:ext cx="1" cy="216"/>
            </a:xfrm>
            <a:prstGeom prst="line">
              <a:avLst/>
            </a:prstGeom>
            <a:noFill/>
            <a:ln w="28575">
              <a:solidFill>
                <a:srgbClr val="000000"/>
              </a:solidFill>
              <a:prstDash val="sysDot"/>
              <a:miter lim="800000"/>
              <a:headEnd/>
              <a:tailEnd/>
            </a:ln>
            <a:effectLst/>
          </p:spPr>
          <p:txBody>
            <a:bodyPr/>
            <a:lstStyle/>
            <a:p>
              <a:endParaRPr lang="en-US"/>
            </a:p>
          </p:txBody>
        </p:sp>
      </p:grpSp>
      <p:sp>
        <p:nvSpPr>
          <p:cNvPr id="18443" name="Text Box 11"/>
          <p:cNvSpPr txBox="1">
            <a:spLocks noChangeArrowheads="1"/>
          </p:cNvSpPr>
          <p:nvPr/>
        </p:nvSpPr>
        <p:spPr bwMode="auto">
          <a:xfrm>
            <a:off x="3264799" y="6055129"/>
            <a:ext cx="1426243" cy="371513"/>
          </a:xfrm>
          <a:prstGeom prst="rect">
            <a:avLst/>
          </a:prstGeom>
          <a:noFill/>
          <a:ln w="6350">
            <a:noFill/>
            <a:round/>
            <a:headEnd/>
            <a:tailEnd/>
          </a:ln>
          <a:effectLst/>
        </p:spPr>
        <p:txBody>
          <a:bodyPr wrap="square" lIns="90000" tIns="46800" rIns="90000" bIns="46800">
            <a:spAutoFit/>
          </a:bodyPr>
          <a:lstStyle/>
          <a:p>
            <a:pPr eaLnBrk="0" hangingPunct="0">
              <a:spcBef>
                <a:spcPct val="0"/>
              </a:spcBef>
              <a:buClr>
                <a:srgbClr val="E60202"/>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45708B"/>
                </a:solidFill>
              </a:rPr>
              <a:t>Awake</a:t>
            </a:r>
          </a:p>
        </p:txBody>
      </p:sp>
      <p:sp>
        <p:nvSpPr>
          <p:cNvPr id="18445" name="Rectangle 13"/>
          <p:cNvSpPr>
            <a:spLocks noChangeArrowheads="1"/>
          </p:cNvSpPr>
          <p:nvPr/>
        </p:nvSpPr>
        <p:spPr bwMode="auto">
          <a:xfrm>
            <a:off x="2707811" y="2531411"/>
            <a:ext cx="1996377" cy="3159748"/>
          </a:xfrm>
          <a:prstGeom prst="rect">
            <a:avLst/>
          </a:prstGeom>
          <a:gradFill rotWithShape="0">
            <a:gsLst>
              <a:gs pos="0">
                <a:srgbClr val="C3DADB"/>
              </a:gs>
              <a:gs pos="100000">
                <a:srgbClr val="C3DADB">
                  <a:gamma/>
                  <a:tint val="22353"/>
                  <a:invGamma/>
                </a:srgbClr>
              </a:gs>
            </a:gsLst>
            <a:lin ang="5400000" scaled="1"/>
          </a:gradFill>
          <a:ln w="28448">
            <a:solidFill>
              <a:srgbClr val="000000"/>
            </a:solidFill>
            <a:prstDash val="sysDot"/>
            <a:miter lim="800000"/>
            <a:headEnd/>
            <a:tailEnd/>
          </a:ln>
          <a:effectLst/>
        </p:spPr>
        <p:txBody>
          <a:bodyPr wrap="none" anchor="ctr"/>
          <a:lstStyle/>
          <a:p>
            <a:endParaRPr lang="en-US"/>
          </a:p>
        </p:txBody>
      </p:sp>
      <p:sp>
        <p:nvSpPr>
          <p:cNvPr id="18446" name="Line 14"/>
          <p:cNvSpPr>
            <a:spLocks noChangeShapeType="1"/>
          </p:cNvSpPr>
          <p:nvPr/>
        </p:nvSpPr>
        <p:spPr bwMode="auto">
          <a:xfrm>
            <a:off x="2726550" y="3517263"/>
            <a:ext cx="555625" cy="1588"/>
          </a:xfrm>
          <a:prstGeom prst="line">
            <a:avLst/>
          </a:prstGeom>
          <a:noFill/>
          <a:ln w="28440">
            <a:solidFill>
              <a:srgbClr val="000000"/>
            </a:solidFill>
            <a:prstDash val="sysDot"/>
            <a:miter lim="800000"/>
            <a:headEnd/>
            <a:tailEnd/>
          </a:ln>
          <a:effectLst/>
        </p:spPr>
        <p:txBody>
          <a:bodyPr/>
          <a:lstStyle/>
          <a:p>
            <a:endParaRPr lang="en-US"/>
          </a:p>
        </p:txBody>
      </p:sp>
      <p:sp>
        <p:nvSpPr>
          <p:cNvPr id="18447" name="Line 15"/>
          <p:cNvSpPr>
            <a:spLocks noChangeShapeType="1"/>
          </p:cNvSpPr>
          <p:nvPr/>
        </p:nvSpPr>
        <p:spPr bwMode="auto">
          <a:xfrm>
            <a:off x="4054706" y="3502280"/>
            <a:ext cx="611188" cy="1588"/>
          </a:xfrm>
          <a:prstGeom prst="line">
            <a:avLst/>
          </a:prstGeom>
          <a:noFill/>
          <a:ln w="28440">
            <a:solidFill>
              <a:srgbClr val="000000"/>
            </a:solidFill>
            <a:prstDash val="sysDot"/>
            <a:miter lim="800000"/>
            <a:headEnd/>
            <a:tailEnd/>
          </a:ln>
          <a:effectLst/>
        </p:spPr>
        <p:txBody>
          <a:bodyPr/>
          <a:lstStyle/>
          <a:p>
            <a:endParaRPr lang="en-US"/>
          </a:p>
        </p:txBody>
      </p:sp>
      <p:sp>
        <p:nvSpPr>
          <p:cNvPr id="18448" name="Text Box 16"/>
          <p:cNvSpPr txBox="1">
            <a:spLocks noChangeArrowheads="1"/>
          </p:cNvSpPr>
          <p:nvPr/>
        </p:nvSpPr>
        <p:spPr bwMode="auto">
          <a:xfrm>
            <a:off x="6354763" y="2991961"/>
            <a:ext cx="913134" cy="371513"/>
          </a:xfrm>
          <a:prstGeom prst="rect">
            <a:avLst/>
          </a:prstGeom>
          <a:noFill/>
          <a:ln w="9525">
            <a:noFill/>
            <a:round/>
            <a:headEnd/>
            <a:tailEnd/>
          </a:ln>
          <a:effectLst/>
        </p:spPr>
        <p:txBody>
          <a:bodyPr wrap="square" lIns="90000" tIns="46800" rIns="90000" bIns="46800">
            <a:spAutoFit/>
          </a:bodyPr>
          <a:lstStyle/>
          <a:p>
            <a:pPr eaLnBrk="0" hangingPunct="0">
              <a:spcBef>
                <a:spcPct val="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SLEEP</a:t>
            </a:r>
          </a:p>
        </p:txBody>
      </p:sp>
      <p:sp>
        <p:nvSpPr>
          <p:cNvPr id="18450" name="Line 18"/>
          <p:cNvSpPr>
            <a:spLocks noChangeShapeType="1"/>
          </p:cNvSpPr>
          <p:nvPr/>
        </p:nvSpPr>
        <p:spPr bwMode="auto">
          <a:xfrm flipV="1">
            <a:off x="5339021" y="4186225"/>
            <a:ext cx="1587" cy="1493838"/>
          </a:xfrm>
          <a:prstGeom prst="line">
            <a:avLst/>
          </a:prstGeom>
          <a:noFill/>
          <a:ln w="50800">
            <a:solidFill>
              <a:srgbClr val="FF9900"/>
            </a:solidFill>
            <a:miter lim="800000"/>
            <a:headEnd/>
            <a:tailEnd type="triangle" w="med" len="med"/>
          </a:ln>
          <a:effectLst/>
        </p:spPr>
        <p:txBody>
          <a:bodyPr/>
          <a:lstStyle/>
          <a:p>
            <a:endParaRPr lang="en-US"/>
          </a:p>
        </p:txBody>
      </p:sp>
      <p:sp>
        <p:nvSpPr>
          <p:cNvPr id="18451" name="Line 19"/>
          <p:cNvSpPr>
            <a:spLocks noChangeShapeType="1"/>
          </p:cNvSpPr>
          <p:nvPr/>
        </p:nvSpPr>
        <p:spPr bwMode="auto">
          <a:xfrm flipV="1">
            <a:off x="5570826" y="4062164"/>
            <a:ext cx="1588" cy="1624013"/>
          </a:xfrm>
          <a:prstGeom prst="line">
            <a:avLst/>
          </a:prstGeom>
          <a:noFill/>
          <a:ln w="50800">
            <a:solidFill>
              <a:srgbClr val="FF9900"/>
            </a:solidFill>
            <a:miter lim="800000"/>
            <a:headEnd/>
            <a:tailEnd type="triangle" w="med" len="med"/>
          </a:ln>
          <a:effectLst/>
        </p:spPr>
        <p:txBody>
          <a:bodyPr/>
          <a:lstStyle/>
          <a:p>
            <a:endParaRPr lang="en-US"/>
          </a:p>
        </p:txBody>
      </p:sp>
      <p:sp>
        <p:nvSpPr>
          <p:cNvPr id="18452" name="Line 20"/>
          <p:cNvSpPr>
            <a:spLocks noChangeShapeType="1"/>
          </p:cNvSpPr>
          <p:nvPr/>
        </p:nvSpPr>
        <p:spPr bwMode="auto">
          <a:xfrm flipV="1">
            <a:off x="5780648" y="3927463"/>
            <a:ext cx="1588" cy="1752600"/>
          </a:xfrm>
          <a:prstGeom prst="line">
            <a:avLst/>
          </a:prstGeom>
          <a:noFill/>
          <a:ln w="50800">
            <a:solidFill>
              <a:srgbClr val="729EBA"/>
            </a:solidFill>
            <a:miter lim="800000"/>
            <a:headEnd/>
            <a:tailEnd type="triangle" w="med" len="med"/>
          </a:ln>
          <a:effectLst/>
        </p:spPr>
        <p:txBody>
          <a:bodyPr/>
          <a:lstStyle/>
          <a:p>
            <a:endParaRPr lang="en-US"/>
          </a:p>
        </p:txBody>
      </p:sp>
      <p:sp>
        <p:nvSpPr>
          <p:cNvPr id="18453" name="Line 21"/>
          <p:cNvSpPr>
            <a:spLocks noChangeShapeType="1"/>
          </p:cNvSpPr>
          <p:nvPr/>
        </p:nvSpPr>
        <p:spPr bwMode="auto">
          <a:xfrm flipV="1">
            <a:off x="6060575" y="4616841"/>
            <a:ext cx="1587" cy="1041400"/>
          </a:xfrm>
          <a:prstGeom prst="line">
            <a:avLst/>
          </a:prstGeom>
          <a:noFill/>
          <a:ln w="50800">
            <a:solidFill>
              <a:srgbClr val="FF9900"/>
            </a:solidFill>
            <a:miter lim="800000"/>
            <a:headEnd/>
            <a:tailEnd type="triangle" w="med" len="med"/>
          </a:ln>
          <a:effectLst/>
        </p:spPr>
        <p:txBody>
          <a:bodyPr/>
          <a:lstStyle/>
          <a:p>
            <a:endParaRPr lang="en-US"/>
          </a:p>
        </p:txBody>
      </p:sp>
      <p:sp>
        <p:nvSpPr>
          <p:cNvPr id="18454" name="Line 22"/>
          <p:cNvSpPr>
            <a:spLocks noChangeShapeType="1"/>
          </p:cNvSpPr>
          <p:nvPr/>
        </p:nvSpPr>
        <p:spPr bwMode="auto">
          <a:xfrm flipV="1">
            <a:off x="6342146" y="5031469"/>
            <a:ext cx="1588" cy="654050"/>
          </a:xfrm>
          <a:prstGeom prst="line">
            <a:avLst/>
          </a:prstGeom>
          <a:noFill/>
          <a:ln w="50800">
            <a:solidFill>
              <a:srgbClr val="FF9900"/>
            </a:solidFill>
            <a:miter lim="800000"/>
            <a:headEnd/>
            <a:tailEnd type="triangle" w="med" len="med"/>
          </a:ln>
          <a:effectLst/>
        </p:spPr>
        <p:txBody>
          <a:bodyPr/>
          <a:lstStyle/>
          <a:p>
            <a:endParaRPr lang="en-US"/>
          </a:p>
        </p:txBody>
      </p:sp>
      <p:sp>
        <p:nvSpPr>
          <p:cNvPr id="18455" name="Line 23"/>
          <p:cNvSpPr>
            <a:spLocks noChangeShapeType="1"/>
          </p:cNvSpPr>
          <p:nvPr/>
        </p:nvSpPr>
        <p:spPr bwMode="auto">
          <a:xfrm flipV="1">
            <a:off x="6632341" y="5312062"/>
            <a:ext cx="1587" cy="395288"/>
          </a:xfrm>
          <a:prstGeom prst="line">
            <a:avLst/>
          </a:prstGeom>
          <a:noFill/>
          <a:ln w="50800">
            <a:solidFill>
              <a:srgbClr val="FF9900"/>
            </a:solidFill>
            <a:miter lim="800000"/>
            <a:headEnd/>
            <a:tailEnd type="triangle" w="med" len="med"/>
          </a:ln>
          <a:effectLst/>
        </p:spPr>
        <p:txBody>
          <a:bodyPr/>
          <a:lstStyle/>
          <a:p>
            <a:endParaRPr lang="en-US"/>
          </a:p>
        </p:txBody>
      </p:sp>
      <p:sp>
        <p:nvSpPr>
          <p:cNvPr id="18456" name="Line 24"/>
          <p:cNvSpPr>
            <a:spLocks noChangeShapeType="1"/>
          </p:cNvSpPr>
          <p:nvPr/>
        </p:nvSpPr>
        <p:spPr bwMode="auto">
          <a:xfrm flipH="1" flipV="1">
            <a:off x="5015665" y="4300461"/>
            <a:ext cx="38100" cy="1365250"/>
          </a:xfrm>
          <a:prstGeom prst="line">
            <a:avLst/>
          </a:prstGeom>
          <a:noFill/>
          <a:ln w="50800">
            <a:solidFill>
              <a:srgbClr val="FF9900"/>
            </a:solidFill>
            <a:miter lim="800000"/>
            <a:headEnd/>
            <a:tailEnd type="triangle" w="med" len="med"/>
          </a:ln>
          <a:effectLst/>
        </p:spPr>
        <p:txBody>
          <a:bodyPr/>
          <a:lstStyle/>
          <a:p>
            <a:endParaRPr lang="en-US"/>
          </a:p>
        </p:txBody>
      </p:sp>
      <p:sp>
        <p:nvSpPr>
          <p:cNvPr id="18457" name="Line 25"/>
          <p:cNvSpPr>
            <a:spLocks noChangeShapeType="1"/>
          </p:cNvSpPr>
          <p:nvPr/>
        </p:nvSpPr>
        <p:spPr bwMode="auto">
          <a:xfrm flipV="1">
            <a:off x="4808367" y="4433376"/>
            <a:ext cx="1587" cy="1235075"/>
          </a:xfrm>
          <a:prstGeom prst="line">
            <a:avLst/>
          </a:prstGeom>
          <a:noFill/>
          <a:ln w="50800">
            <a:solidFill>
              <a:srgbClr val="FF9900"/>
            </a:solidFill>
            <a:miter lim="800000"/>
            <a:headEnd/>
            <a:tailEnd type="triangle" w="med" len="med"/>
          </a:ln>
          <a:effectLst/>
        </p:spPr>
        <p:txBody>
          <a:bodyPr/>
          <a:lstStyle/>
          <a:p>
            <a:endParaRPr lang="en-US"/>
          </a:p>
        </p:txBody>
      </p:sp>
      <p:sp>
        <p:nvSpPr>
          <p:cNvPr id="18458" name="Line 26"/>
          <p:cNvSpPr>
            <a:spLocks noChangeShapeType="1"/>
          </p:cNvSpPr>
          <p:nvPr/>
        </p:nvSpPr>
        <p:spPr bwMode="auto">
          <a:xfrm flipV="1">
            <a:off x="4596097" y="4551753"/>
            <a:ext cx="1587" cy="1106488"/>
          </a:xfrm>
          <a:prstGeom prst="line">
            <a:avLst/>
          </a:prstGeom>
          <a:noFill/>
          <a:ln w="50800">
            <a:solidFill>
              <a:srgbClr val="FF9900"/>
            </a:solidFill>
            <a:miter lim="800000"/>
            <a:headEnd/>
            <a:tailEnd type="triangle" w="med" len="med"/>
          </a:ln>
          <a:effectLst/>
        </p:spPr>
        <p:txBody>
          <a:bodyPr/>
          <a:lstStyle/>
          <a:p>
            <a:endParaRPr lang="en-US"/>
          </a:p>
        </p:txBody>
      </p:sp>
      <p:sp>
        <p:nvSpPr>
          <p:cNvPr id="18459" name="Line 27"/>
          <p:cNvSpPr>
            <a:spLocks noChangeShapeType="1"/>
          </p:cNvSpPr>
          <p:nvPr/>
        </p:nvSpPr>
        <p:spPr bwMode="auto">
          <a:xfrm flipV="1">
            <a:off x="4280802" y="4918115"/>
            <a:ext cx="6350" cy="717550"/>
          </a:xfrm>
          <a:prstGeom prst="line">
            <a:avLst/>
          </a:prstGeom>
          <a:noFill/>
          <a:ln w="50800">
            <a:solidFill>
              <a:srgbClr val="FF9900"/>
            </a:solidFill>
            <a:miter lim="800000"/>
            <a:headEnd/>
            <a:tailEnd type="triangle" w="med" len="med"/>
          </a:ln>
          <a:effectLst/>
        </p:spPr>
        <p:txBody>
          <a:bodyPr/>
          <a:lstStyle/>
          <a:p>
            <a:endParaRPr lang="en-US"/>
          </a:p>
        </p:txBody>
      </p:sp>
      <p:sp>
        <p:nvSpPr>
          <p:cNvPr id="18460" name="Line 28"/>
          <p:cNvSpPr>
            <a:spLocks noChangeShapeType="1"/>
          </p:cNvSpPr>
          <p:nvPr/>
        </p:nvSpPr>
        <p:spPr bwMode="auto">
          <a:xfrm flipV="1">
            <a:off x="4027874" y="4797278"/>
            <a:ext cx="1588" cy="847725"/>
          </a:xfrm>
          <a:prstGeom prst="line">
            <a:avLst/>
          </a:prstGeom>
          <a:noFill/>
          <a:ln w="50800">
            <a:solidFill>
              <a:srgbClr val="FF9900"/>
            </a:solidFill>
            <a:miter lim="800000"/>
            <a:headEnd/>
            <a:tailEnd type="triangle" w="med" len="med"/>
          </a:ln>
          <a:effectLst/>
        </p:spPr>
        <p:txBody>
          <a:bodyPr/>
          <a:lstStyle/>
          <a:p>
            <a:endParaRPr lang="en-US"/>
          </a:p>
        </p:txBody>
      </p:sp>
      <p:sp>
        <p:nvSpPr>
          <p:cNvPr id="18461" name="Line 29"/>
          <p:cNvSpPr>
            <a:spLocks noChangeShapeType="1"/>
          </p:cNvSpPr>
          <p:nvPr/>
        </p:nvSpPr>
        <p:spPr bwMode="auto">
          <a:xfrm flipV="1">
            <a:off x="3720462" y="4927453"/>
            <a:ext cx="1587" cy="717550"/>
          </a:xfrm>
          <a:prstGeom prst="line">
            <a:avLst/>
          </a:prstGeom>
          <a:noFill/>
          <a:ln w="50800">
            <a:solidFill>
              <a:srgbClr val="FF9900"/>
            </a:solidFill>
            <a:miter lim="800000"/>
            <a:headEnd/>
            <a:tailEnd type="triangle" w="med" len="med"/>
          </a:ln>
          <a:effectLst/>
        </p:spPr>
        <p:txBody>
          <a:bodyPr/>
          <a:lstStyle/>
          <a:p>
            <a:endParaRPr lang="en-US"/>
          </a:p>
        </p:txBody>
      </p:sp>
      <p:sp>
        <p:nvSpPr>
          <p:cNvPr id="18462" name="Line 30"/>
          <p:cNvSpPr>
            <a:spLocks noChangeShapeType="1"/>
          </p:cNvSpPr>
          <p:nvPr/>
        </p:nvSpPr>
        <p:spPr bwMode="auto">
          <a:xfrm flipV="1">
            <a:off x="3404514" y="5061192"/>
            <a:ext cx="1587" cy="588963"/>
          </a:xfrm>
          <a:prstGeom prst="line">
            <a:avLst/>
          </a:prstGeom>
          <a:noFill/>
          <a:ln w="50800">
            <a:solidFill>
              <a:srgbClr val="FF9900"/>
            </a:solidFill>
            <a:miter lim="800000"/>
            <a:headEnd/>
            <a:tailEnd type="triangle" w="med" len="med"/>
          </a:ln>
          <a:effectLst/>
        </p:spPr>
        <p:txBody>
          <a:bodyPr/>
          <a:lstStyle/>
          <a:p>
            <a:endParaRPr lang="en-US"/>
          </a:p>
        </p:txBody>
      </p:sp>
      <p:sp>
        <p:nvSpPr>
          <p:cNvPr id="18463" name="Line 31"/>
          <p:cNvSpPr>
            <a:spLocks noChangeShapeType="1"/>
          </p:cNvSpPr>
          <p:nvPr/>
        </p:nvSpPr>
        <p:spPr bwMode="auto">
          <a:xfrm flipV="1">
            <a:off x="3176052" y="5219106"/>
            <a:ext cx="1587" cy="458788"/>
          </a:xfrm>
          <a:prstGeom prst="line">
            <a:avLst/>
          </a:prstGeom>
          <a:noFill/>
          <a:ln w="50800">
            <a:solidFill>
              <a:srgbClr val="FF9900"/>
            </a:solidFill>
            <a:miter lim="800000"/>
            <a:headEnd/>
            <a:tailEnd type="triangle" w="med" len="med"/>
          </a:ln>
          <a:effectLst/>
        </p:spPr>
        <p:txBody>
          <a:bodyPr/>
          <a:lstStyle/>
          <a:p>
            <a:endParaRPr lang="en-US"/>
          </a:p>
        </p:txBody>
      </p:sp>
      <p:sp>
        <p:nvSpPr>
          <p:cNvPr id="18464" name="Line 32"/>
          <p:cNvSpPr>
            <a:spLocks noChangeShapeType="1"/>
          </p:cNvSpPr>
          <p:nvPr/>
        </p:nvSpPr>
        <p:spPr bwMode="auto">
          <a:xfrm flipV="1">
            <a:off x="2995764" y="5314808"/>
            <a:ext cx="1587" cy="330200"/>
          </a:xfrm>
          <a:prstGeom prst="line">
            <a:avLst/>
          </a:prstGeom>
          <a:noFill/>
          <a:ln w="50800">
            <a:solidFill>
              <a:srgbClr val="FF9900"/>
            </a:solidFill>
            <a:miter lim="800000"/>
            <a:headEnd/>
            <a:tailEnd type="triangle" w="med" len="med"/>
          </a:ln>
          <a:effectLst/>
        </p:spPr>
        <p:txBody>
          <a:bodyPr/>
          <a:lstStyle/>
          <a:p>
            <a:endParaRPr lang="en-US"/>
          </a:p>
        </p:txBody>
      </p:sp>
      <p:sp>
        <p:nvSpPr>
          <p:cNvPr id="18465" name="Line 33"/>
          <p:cNvSpPr>
            <a:spLocks noChangeShapeType="1"/>
          </p:cNvSpPr>
          <p:nvPr/>
        </p:nvSpPr>
        <p:spPr bwMode="auto">
          <a:xfrm flipV="1">
            <a:off x="6998719" y="5544990"/>
            <a:ext cx="1587" cy="200025"/>
          </a:xfrm>
          <a:prstGeom prst="line">
            <a:avLst/>
          </a:prstGeom>
          <a:noFill/>
          <a:ln w="50800">
            <a:solidFill>
              <a:srgbClr val="FF9900"/>
            </a:solidFill>
            <a:miter lim="800000"/>
            <a:headEnd/>
            <a:tailEnd type="triangle" w="med" len="med"/>
          </a:ln>
          <a:effectLst/>
        </p:spPr>
        <p:txBody>
          <a:bodyPr/>
          <a:lstStyle/>
          <a:p>
            <a:endParaRPr lang="en-US"/>
          </a:p>
        </p:txBody>
      </p:sp>
      <p:sp>
        <p:nvSpPr>
          <p:cNvPr id="18466" name="Line 34"/>
          <p:cNvSpPr>
            <a:spLocks noChangeShapeType="1"/>
          </p:cNvSpPr>
          <p:nvPr/>
        </p:nvSpPr>
        <p:spPr bwMode="auto">
          <a:xfrm flipV="1">
            <a:off x="7267898" y="5589978"/>
            <a:ext cx="1587" cy="136525"/>
          </a:xfrm>
          <a:prstGeom prst="line">
            <a:avLst/>
          </a:prstGeom>
          <a:noFill/>
          <a:ln w="50800">
            <a:solidFill>
              <a:srgbClr val="FF9900"/>
            </a:solidFill>
            <a:miter lim="800000"/>
            <a:headEnd/>
            <a:tailEnd type="triangle" w="med" len="med"/>
          </a:ln>
          <a:effectLst/>
        </p:spPr>
        <p:txBody>
          <a:bodyPr/>
          <a:lstStyle/>
          <a:p>
            <a:endParaRPr lang="en-US"/>
          </a:p>
        </p:txBody>
      </p:sp>
      <p:sp>
        <p:nvSpPr>
          <p:cNvPr id="18467" name="Line 35"/>
          <p:cNvSpPr>
            <a:spLocks noChangeShapeType="1"/>
          </p:cNvSpPr>
          <p:nvPr/>
        </p:nvSpPr>
        <p:spPr bwMode="auto">
          <a:xfrm flipV="1">
            <a:off x="7590401" y="5634548"/>
            <a:ext cx="1588" cy="136525"/>
          </a:xfrm>
          <a:prstGeom prst="line">
            <a:avLst/>
          </a:prstGeom>
          <a:noFill/>
          <a:ln w="50800">
            <a:solidFill>
              <a:srgbClr val="FF9900"/>
            </a:solidFill>
            <a:miter lim="800000"/>
            <a:headEnd/>
            <a:tailEnd type="triangle" w="med" len="med"/>
          </a:ln>
          <a:effectLst/>
        </p:spPr>
        <p:txBody>
          <a:bodyPr/>
          <a:lstStyle/>
          <a:p>
            <a:endParaRPr lang="en-US"/>
          </a:p>
        </p:txBody>
      </p:sp>
      <p:sp>
        <p:nvSpPr>
          <p:cNvPr id="18468" name="Line 36"/>
          <p:cNvSpPr>
            <a:spLocks noChangeShapeType="1"/>
          </p:cNvSpPr>
          <p:nvPr/>
        </p:nvSpPr>
        <p:spPr bwMode="auto">
          <a:xfrm flipV="1">
            <a:off x="7873677" y="5555201"/>
            <a:ext cx="1588" cy="200025"/>
          </a:xfrm>
          <a:prstGeom prst="line">
            <a:avLst/>
          </a:prstGeom>
          <a:noFill/>
          <a:ln w="50800">
            <a:solidFill>
              <a:srgbClr val="FF9900"/>
            </a:solidFill>
            <a:miter lim="800000"/>
            <a:headEnd/>
            <a:tailEnd type="triangle" w="med" len="med"/>
          </a:ln>
          <a:effectLst/>
        </p:spPr>
        <p:txBody>
          <a:bodyPr/>
          <a:lstStyle/>
          <a:p>
            <a:endParaRPr lang="en-US"/>
          </a:p>
        </p:txBody>
      </p:sp>
      <p:sp>
        <p:nvSpPr>
          <p:cNvPr id="18469" name="Line 37"/>
          <p:cNvSpPr>
            <a:spLocks noChangeShapeType="1"/>
          </p:cNvSpPr>
          <p:nvPr/>
        </p:nvSpPr>
        <p:spPr bwMode="auto">
          <a:xfrm flipV="1">
            <a:off x="8040411" y="5507996"/>
            <a:ext cx="1588" cy="200025"/>
          </a:xfrm>
          <a:prstGeom prst="line">
            <a:avLst/>
          </a:prstGeom>
          <a:noFill/>
          <a:ln w="50800">
            <a:solidFill>
              <a:srgbClr val="FF9900"/>
            </a:solidFill>
            <a:miter lim="800000"/>
            <a:headEnd/>
            <a:tailEnd type="triangle" w="med" len="med"/>
          </a:ln>
          <a:effectLst/>
        </p:spPr>
        <p:txBody>
          <a:bodyPr/>
          <a:lstStyle/>
          <a:p>
            <a:endParaRPr lang="en-US"/>
          </a:p>
        </p:txBody>
      </p:sp>
      <p:sp>
        <p:nvSpPr>
          <p:cNvPr id="18470" name="Line 38"/>
          <p:cNvSpPr>
            <a:spLocks noChangeShapeType="1"/>
          </p:cNvSpPr>
          <p:nvPr/>
        </p:nvSpPr>
        <p:spPr bwMode="auto">
          <a:xfrm flipV="1">
            <a:off x="2788175" y="5473576"/>
            <a:ext cx="1587" cy="200025"/>
          </a:xfrm>
          <a:prstGeom prst="line">
            <a:avLst/>
          </a:prstGeom>
          <a:noFill/>
          <a:ln w="50800">
            <a:solidFill>
              <a:srgbClr val="FF9900"/>
            </a:solidFill>
            <a:miter lim="800000"/>
            <a:headEnd/>
            <a:tailEnd type="triangle" w="med" len="med"/>
          </a:ln>
          <a:effectLst/>
        </p:spPr>
        <p:txBody>
          <a:bodyPr/>
          <a:lstStyle/>
          <a:p>
            <a:endParaRPr lang="en-US"/>
          </a:p>
        </p:txBody>
      </p:sp>
      <p:sp>
        <p:nvSpPr>
          <p:cNvPr id="18471" name="Text Box 39"/>
          <p:cNvSpPr txBox="1">
            <a:spLocks noChangeArrowheads="1"/>
          </p:cNvSpPr>
          <p:nvPr/>
        </p:nvSpPr>
        <p:spPr bwMode="auto">
          <a:xfrm flipH="1">
            <a:off x="568977" y="4381728"/>
            <a:ext cx="2013172" cy="648512"/>
          </a:xfrm>
          <a:prstGeom prst="rect">
            <a:avLst/>
          </a:prstGeom>
          <a:gradFill rotWithShape="1">
            <a:gsLst>
              <a:gs pos="0">
                <a:srgbClr val="729EBA">
                  <a:gamma/>
                  <a:tint val="66667"/>
                  <a:invGamma/>
                </a:srgbClr>
              </a:gs>
              <a:gs pos="100000">
                <a:srgbClr val="729EBA"/>
              </a:gs>
            </a:gsLst>
            <a:lin ang="5400000" scaled="1"/>
          </a:gradFill>
          <a:ln w="6350">
            <a:solidFill>
              <a:schemeClr val="tx1"/>
            </a:solidFill>
            <a:round/>
            <a:headEnd/>
            <a:tailEnd/>
          </a:ln>
          <a:effectLst/>
        </p:spPr>
        <p:txBody>
          <a:bodyPr wrap="square" lIns="90000" tIns="46800" rIns="90000" bIns="46800">
            <a:spAutoFit/>
          </a:bodyPr>
          <a:lstStyle/>
          <a:p>
            <a:pPr eaLnBrk="0" hangingPunct="0">
              <a:spcBef>
                <a:spcPct val="0"/>
              </a:spcBef>
              <a:buClr>
                <a:srgbClr val="E60202"/>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bg1"/>
                </a:solidFill>
              </a:rPr>
              <a:t>Circadian Drive </a:t>
            </a:r>
          </a:p>
          <a:p>
            <a:pPr eaLnBrk="0" hangingPunct="0">
              <a:spcBef>
                <a:spcPct val="0"/>
              </a:spcBef>
              <a:buClr>
                <a:srgbClr val="E60202"/>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bg1"/>
                </a:solidFill>
              </a:rPr>
              <a:t>for Wakefulness</a:t>
            </a:r>
          </a:p>
        </p:txBody>
      </p:sp>
      <p:grpSp>
        <p:nvGrpSpPr>
          <p:cNvPr id="3" name="Group 41"/>
          <p:cNvGrpSpPr>
            <a:grpSpLocks/>
          </p:cNvGrpSpPr>
          <p:nvPr/>
        </p:nvGrpSpPr>
        <p:grpSpPr bwMode="auto">
          <a:xfrm>
            <a:off x="2765675" y="2547956"/>
            <a:ext cx="5469980" cy="831028"/>
            <a:chOff x="1788" y="923"/>
            <a:chExt cx="3450" cy="794"/>
          </a:xfrm>
        </p:grpSpPr>
        <p:sp>
          <p:nvSpPr>
            <p:cNvPr id="18474" name="Line 42"/>
            <p:cNvSpPr>
              <a:spLocks noChangeShapeType="1"/>
            </p:cNvSpPr>
            <p:nvPr/>
          </p:nvSpPr>
          <p:spPr bwMode="auto">
            <a:xfrm>
              <a:off x="3515" y="983"/>
              <a:ext cx="1" cy="693"/>
            </a:xfrm>
            <a:prstGeom prst="line">
              <a:avLst/>
            </a:prstGeom>
            <a:noFill/>
            <a:ln w="50800">
              <a:solidFill>
                <a:srgbClr val="003B3A"/>
              </a:solidFill>
              <a:miter lim="800000"/>
              <a:headEnd/>
              <a:tailEnd type="triangle" w="med" len="med"/>
            </a:ln>
            <a:effectLst/>
          </p:spPr>
          <p:txBody>
            <a:bodyPr/>
            <a:lstStyle/>
            <a:p>
              <a:endParaRPr lang="en-US"/>
            </a:p>
          </p:txBody>
        </p:sp>
        <p:sp>
          <p:nvSpPr>
            <p:cNvPr id="18475" name="Line 43"/>
            <p:cNvSpPr>
              <a:spLocks noChangeShapeType="1"/>
            </p:cNvSpPr>
            <p:nvPr/>
          </p:nvSpPr>
          <p:spPr bwMode="auto">
            <a:xfrm>
              <a:off x="3669" y="983"/>
              <a:ext cx="1" cy="734"/>
            </a:xfrm>
            <a:prstGeom prst="line">
              <a:avLst/>
            </a:prstGeom>
            <a:noFill/>
            <a:ln w="50800">
              <a:solidFill>
                <a:srgbClr val="003B3A"/>
              </a:solidFill>
              <a:miter lim="800000"/>
              <a:headEnd/>
              <a:tailEnd type="triangle" w="med" len="med"/>
            </a:ln>
            <a:effectLst/>
          </p:spPr>
          <p:txBody>
            <a:bodyPr/>
            <a:lstStyle/>
            <a:p>
              <a:endParaRPr lang="en-US"/>
            </a:p>
          </p:txBody>
        </p:sp>
        <p:sp>
          <p:nvSpPr>
            <p:cNvPr id="18476" name="Line 44"/>
            <p:cNvSpPr>
              <a:spLocks noChangeShapeType="1"/>
            </p:cNvSpPr>
            <p:nvPr/>
          </p:nvSpPr>
          <p:spPr bwMode="auto">
            <a:xfrm>
              <a:off x="3834" y="983"/>
              <a:ext cx="1" cy="564"/>
            </a:xfrm>
            <a:prstGeom prst="line">
              <a:avLst/>
            </a:prstGeom>
            <a:noFill/>
            <a:ln w="50800">
              <a:solidFill>
                <a:srgbClr val="003B3A"/>
              </a:solidFill>
              <a:miter lim="800000"/>
              <a:headEnd/>
              <a:tailEnd type="triangle" w="med" len="med"/>
            </a:ln>
            <a:effectLst/>
          </p:spPr>
          <p:txBody>
            <a:bodyPr/>
            <a:lstStyle/>
            <a:p>
              <a:endParaRPr lang="en-US"/>
            </a:p>
          </p:txBody>
        </p:sp>
        <p:sp>
          <p:nvSpPr>
            <p:cNvPr id="18477" name="Line 45"/>
            <p:cNvSpPr>
              <a:spLocks noChangeShapeType="1"/>
            </p:cNvSpPr>
            <p:nvPr/>
          </p:nvSpPr>
          <p:spPr bwMode="auto">
            <a:xfrm>
              <a:off x="3988" y="983"/>
              <a:ext cx="1" cy="442"/>
            </a:xfrm>
            <a:prstGeom prst="line">
              <a:avLst/>
            </a:prstGeom>
            <a:noFill/>
            <a:ln w="50800">
              <a:solidFill>
                <a:srgbClr val="003B3A"/>
              </a:solidFill>
              <a:miter lim="800000"/>
              <a:headEnd/>
              <a:tailEnd type="triangle" w="med" len="med"/>
            </a:ln>
            <a:effectLst/>
          </p:spPr>
          <p:txBody>
            <a:bodyPr/>
            <a:lstStyle/>
            <a:p>
              <a:endParaRPr lang="en-US"/>
            </a:p>
          </p:txBody>
        </p:sp>
        <p:sp>
          <p:nvSpPr>
            <p:cNvPr id="18478" name="Line 46"/>
            <p:cNvSpPr>
              <a:spLocks noChangeShapeType="1"/>
            </p:cNvSpPr>
            <p:nvPr/>
          </p:nvSpPr>
          <p:spPr bwMode="auto">
            <a:xfrm>
              <a:off x="4139" y="983"/>
              <a:ext cx="1" cy="319"/>
            </a:xfrm>
            <a:prstGeom prst="line">
              <a:avLst/>
            </a:prstGeom>
            <a:noFill/>
            <a:ln w="50800">
              <a:solidFill>
                <a:srgbClr val="003B3A"/>
              </a:solidFill>
              <a:miter lim="800000"/>
              <a:headEnd/>
              <a:tailEnd type="triangle" w="med" len="med"/>
            </a:ln>
            <a:effectLst/>
          </p:spPr>
          <p:txBody>
            <a:bodyPr/>
            <a:lstStyle/>
            <a:p>
              <a:endParaRPr lang="en-US"/>
            </a:p>
          </p:txBody>
        </p:sp>
        <p:sp>
          <p:nvSpPr>
            <p:cNvPr id="18479" name="Line 47"/>
            <p:cNvSpPr>
              <a:spLocks noChangeShapeType="1"/>
            </p:cNvSpPr>
            <p:nvPr/>
          </p:nvSpPr>
          <p:spPr bwMode="auto">
            <a:xfrm>
              <a:off x="4287" y="983"/>
              <a:ext cx="1" cy="238"/>
            </a:xfrm>
            <a:prstGeom prst="line">
              <a:avLst/>
            </a:prstGeom>
            <a:noFill/>
            <a:ln w="50800">
              <a:solidFill>
                <a:srgbClr val="003B3A"/>
              </a:solidFill>
              <a:miter lim="800000"/>
              <a:headEnd/>
              <a:tailEnd type="triangle" w="med" len="med"/>
            </a:ln>
            <a:effectLst/>
          </p:spPr>
          <p:txBody>
            <a:bodyPr/>
            <a:lstStyle/>
            <a:p>
              <a:endParaRPr lang="en-US"/>
            </a:p>
          </p:txBody>
        </p:sp>
        <p:sp>
          <p:nvSpPr>
            <p:cNvPr id="18480" name="Line 48"/>
            <p:cNvSpPr>
              <a:spLocks noChangeShapeType="1"/>
            </p:cNvSpPr>
            <p:nvPr/>
          </p:nvSpPr>
          <p:spPr bwMode="auto">
            <a:xfrm>
              <a:off x="4453" y="983"/>
              <a:ext cx="1" cy="197"/>
            </a:xfrm>
            <a:prstGeom prst="line">
              <a:avLst/>
            </a:prstGeom>
            <a:noFill/>
            <a:ln w="50800">
              <a:solidFill>
                <a:srgbClr val="003B3A"/>
              </a:solidFill>
              <a:miter lim="800000"/>
              <a:headEnd/>
              <a:tailEnd type="triangle" w="med" len="med"/>
            </a:ln>
            <a:effectLst/>
          </p:spPr>
          <p:txBody>
            <a:bodyPr/>
            <a:lstStyle/>
            <a:p>
              <a:endParaRPr lang="en-US"/>
            </a:p>
          </p:txBody>
        </p:sp>
        <p:sp>
          <p:nvSpPr>
            <p:cNvPr id="18481" name="Line 49"/>
            <p:cNvSpPr>
              <a:spLocks noChangeShapeType="1"/>
            </p:cNvSpPr>
            <p:nvPr/>
          </p:nvSpPr>
          <p:spPr bwMode="auto">
            <a:xfrm>
              <a:off x="4618" y="983"/>
              <a:ext cx="1" cy="156"/>
            </a:xfrm>
            <a:prstGeom prst="line">
              <a:avLst/>
            </a:prstGeom>
            <a:noFill/>
            <a:ln w="50800">
              <a:solidFill>
                <a:srgbClr val="003B3A"/>
              </a:solidFill>
              <a:miter lim="800000"/>
              <a:headEnd/>
              <a:tailEnd type="triangle" w="med" len="med"/>
            </a:ln>
            <a:effectLst/>
          </p:spPr>
          <p:txBody>
            <a:bodyPr/>
            <a:lstStyle/>
            <a:p>
              <a:endParaRPr lang="en-US"/>
            </a:p>
          </p:txBody>
        </p:sp>
        <p:sp>
          <p:nvSpPr>
            <p:cNvPr id="18482" name="Line 50"/>
            <p:cNvSpPr>
              <a:spLocks noChangeShapeType="1"/>
            </p:cNvSpPr>
            <p:nvPr/>
          </p:nvSpPr>
          <p:spPr bwMode="auto">
            <a:xfrm>
              <a:off x="4773" y="983"/>
              <a:ext cx="1" cy="115"/>
            </a:xfrm>
            <a:prstGeom prst="line">
              <a:avLst/>
            </a:prstGeom>
            <a:noFill/>
            <a:ln w="50800">
              <a:solidFill>
                <a:srgbClr val="003B3A"/>
              </a:solidFill>
              <a:miter lim="800000"/>
              <a:headEnd/>
              <a:tailEnd type="triangle" w="med" len="med"/>
            </a:ln>
            <a:effectLst/>
          </p:spPr>
          <p:txBody>
            <a:bodyPr/>
            <a:lstStyle/>
            <a:p>
              <a:endParaRPr lang="en-US"/>
            </a:p>
          </p:txBody>
        </p:sp>
        <p:sp>
          <p:nvSpPr>
            <p:cNvPr id="18483" name="Line 51"/>
            <p:cNvSpPr>
              <a:spLocks noChangeShapeType="1"/>
            </p:cNvSpPr>
            <p:nvPr/>
          </p:nvSpPr>
          <p:spPr bwMode="auto">
            <a:xfrm>
              <a:off x="4921" y="983"/>
              <a:ext cx="1" cy="75"/>
            </a:xfrm>
            <a:prstGeom prst="line">
              <a:avLst/>
            </a:prstGeom>
            <a:noFill/>
            <a:ln w="50800">
              <a:solidFill>
                <a:srgbClr val="003B3A"/>
              </a:solidFill>
              <a:miter lim="800000"/>
              <a:headEnd/>
              <a:tailEnd type="triangle" w="med" len="med"/>
            </a:ln>
            <a:effectLst/>
          </p:spPr>
          <p:txBody>
            <a:bodyPr/>
            <a:lstStyle/>
            <a:p>
              <a:endParaRPr lang="en-US"/>
            </a:p>
          </p:txBody>
        </p:sp>
        <p:sp>
          <p:nvSpPr>
            <p:cNvPr id="18484" name="Line 52"/>
            <p:cNvSpPr>
              <a:spLocks noChangeShapeType="1"/>
            </p:cNvSpPr>
            <p:nvPr/>
          </p:nvSpPr>
          <p:spPr bwMode="auto">
            <a:xfrm>
              <a:off x="5071" y="983"/>
              <a:ext cx="1" cy="163"/>
            </a:xfrm>
            <a:prstGeom prst="line">
              <a:avLst/>
            </a:prstGeom>
            <a:noFill/>
            <a:ln w="50800">
              <a:solidFill>
                <a:srgbClr val="003B3A"/>
              </a:solidFill>
              <a:miter lim="800000"/>
              <a:headEnd/>
              <a:tailEnd type="triangle" w="med" len="med"/>
            </a:ln>
            <a:effectLst/>
          </p:spPr>
          <p:txBody>
            <a:bodyPr/>
            <a:lstStyle/>
            <a:p>
              <a:endParaRPr lang="en-US"/>
            </a:p>
          </p:txBody>
        </p:sp>
        <p:sp>
          <p:nvSpPr>
            <p:cNvPr id="18485" name="Line 53"/>
            <p:cNvSpPr>
              <a:spLocks noChangeShapeType="1"/>
            </p:cNvSpPr>
            <p:nvPr/>
          </p:nvSpPr>
          <p:spPr bwMode="auto">
            <a:xfrm>
              <a:off x="5237" y="983"/>
              <a:ext cx="1" cy="244"/>
            </a:xfrm>
            <a:prstGeom prst="line">
              <a:avLst/>
            </a:prstGeom>
            <a:noFill/>
            <a:ln w="50800">
              <a:solidFill>
                <a:srgbClr val="003B3A"/>
              </a:solidFill>
              <a:miter lim="800000"/>
              <a:headEnd/>
              <a:tailEnd type="triangle" w="med" len="med"/>
            </a:ln>
            <a:effectLst/>
          </p:spPr>
          <p:txBody>
            <a:bodyPr/>
            <a:lstStyle/>
            <a:p>
              <a:endParaRPr lang="en-US"/>
            </a:p>
          </p:txBody>
        </p:sp>
        <p:sp>
          <p:nvSpPr>
            <p:cNvPr id="18486" name="Line 54"/>
            <p:cNvSpPr>
              <a:spLocks noChangeShapeType="1"/>
            </p:cNvSpPr>
            <p:nvPr/>
          </p:nvSpPr>
          <p:spPr bwMode="auto">
            <a:xfrm>
              <a:off x="3355" y="983"/>
              <a:ext cx="1" cy="652"/>
            </a:xfrm>
            <a:prstGeom prst="line">
              <a:avLst/>
            </a:prstGeom>
            <a:noFill/>
            <a:ln w="50800">
              <a:solidFill>
                <a:srgbClr val="003B3A"/>
              </a:solidFill>
              <a:miter lim="800000"/>
              <a:headEnd/>
              <a:tailEnd type="triangle" w="med" len="med"/>
            </a:ln>
            <a:effectLst/>
          </p:spPr>
          <p:txBody>
            <a:bodyPr/>
            <a:lstStyle/>
            <a:p>
              <a:endParaRPr lang="en-US"/>
            </a:p>
          </p:txBody>
        </p:sp>
        <p:sp>
          <p:nvSpPr>
            <p:cNvPr id="18487" name="Line 55"/>
            <p:cNvSpPr>
              <a:spLocks noChangeShapeType="1"/>
            </p:cNvSpPr>
            <p:nvPr/>
          </p:nvSpPr>
          <p:spPr bwMode="auto">
            <a:xfrm>
              <a:off x="3201" y="983"/>
              <a:ext cx="1" cy="611"/>
            </a:xfrm>
            <a:prstGeom prst="line">
              <a:avLst/>
            </a:prstGeom>
            <a:noFill/>
            <a:ln w="50800">
              <a:solidFill>
                <a:srgbClr val="003B3A"/>
              </a:solidFill>
              <a:miter lim="800000"/>
              <a:headEnd/>
              <a:tailEnd type="triangle" w="med" len="med"/>
            </a:ln>
            <a:effectLst/>
          </p:spPr>
          <p:txBody>
            <a:bodyPr/>
            <a:lstStyle/>
            <a:p>
              <a:endParaRPr lang="en-US"/>
            </a:p>
          </p:txBody>
        </p:sp>
        <p:sp>
          <p:nvSpPr>
            <p:cNvPr id="18488" name="Line 56"/>
            <p:cNvSpPr>
              <a:spLocks noChangeShapeType="1"/>
            </p:cNvSpPr>
            <p:nvPr/>
          </p:nvSpPr>
          <p:spPr bwMode="auto">
            <a:xfrm>
              <a:off x="3047" y="983"/>
              <a:ext cx="1" cy="571"/>
            </a:xfrm>
            <a:prstGeom prst="line">
              <a:avLst/>
            </a:prstGeom>
            <a:noFill/>
            <a:ln w="50800">
              <a:solidFill>
                <a:srgbClr val="003B3A"/>
              </a:solidFill>
              <a:miter lim="800000"/>
              <a:headEnd/>
              <a:tailEnd type="triangle" w="med" len="med"/>
            </a:ln>
            <a:effectLst/>
          </p:spPr>
          <p:txBody>
            <a:bodyPr/>
            <a:lstStyle/>
            <a:p>
              <a:endParaRPr lang="en-US"/>
            </a:p>
          </p:txBody>
        </p:sp>
        <p:sp>
          <p:nvSpPr>
            <p:cNvPr id="18489" name="Line 57"/>
            <p:cNvSpPr>
              <a:spLocks noChangeShapeType="1"/>
            </p:cNvSpPr>
            <p:nvPr/>
          </p:nvSpPr>
          <p:spPr bwMode="auto">
            <a:xfrm>
              <a:off x="2879" y="983"/>
              <a:ext cx="1" cy="530"/>
            </a:xfrm>
            <a:prstGeom prst="line">
              <a:avLst/>
            </a:prstGeom>
            <a:noFill/>
            <a:ln w="50800">
              <a:solidFill>
                <a:srgbClr val="003B3A"/>
              </a:solidFill>
              <a:miter lim="800000"/>
              <a:headEnd/>
              <a:tailEnd type="triangle" w="med" len="med"/>
            </a:ln>
            <a:effectLst/>
          </p:spPr>
          <p:txBody>
            <a:bodyPr/>
            <a:lstStyle/>
            <a:p>
              <a:endParaRPr lang="en-US"/>
            </a:p>
          </p:txBody>
        </p:sp>
        <p:sp>
          <p:nvSpPr>
            <p:cNvPr id="18490" name="Line 58"/>
            <p:cNvSpPr>
              <a:spLocks noChangeShapeType="1"/>
            </p:cNvSpPr>
            <p:nvPr/>
          </p:nvSpPr>
          <p:spPr bwMode="auto">
            <a:xfrm>
              <a:off x="2719" y="983"/>
              <a:ext cx="1" cy="489"/>
            </a:xfrm>
            <a:prstGeom prst="line">
              <a:avLst/>
            </a:prstGeom>
            <a:noFill/>
            <a:ln w="50800">
              <a:solidFill>
                <a:srgbClr val="003B3A"/>
              </a:solidFill>
              <a:miter lim="800000"/>
              <a:headEnd/>
              <a:tailEnd type="triangle" w="med" len="med"/>
            </a:ln>
            <a:effectLst/>
          </p:spPr>
          <p:txBody>
            <a:bodyPr/>
            <a:lstStyle/>
            <a:p>
              <a:endParaRPr lang="en-US"/>
            </a:p>
          </p:txBody>
        </p:sp>
        <p:sp>
          <p:nvSpPr>
            <p:cNvPr id="18491" name="Line 59"/>
            <p:cNvSpPr>
              <a:spLocks noChangeShapeType="1"/>
            </p:cNvSpPr>
            <p:nvPr/>
          </p:nvSpPr>
          <p:spPr bwMode="auto">
            <a:xfrm>
              <a:off x="2559" y="983"/>
              <a:ext cx="1" cy="448"/>
            </a:xfrm>
            <a:prstGeom prst="line">
              <a:avLst/>
            </a:prstGeom>
            <a:noFill/>
            <a:ln w="50800">
              <a:solidFill>
                <a:srgbClr val="003B3A"/>
              </a:solidFill>
              <a:miter lim="800000"/>
              <a:headEnd/>
              <a:tailEnd type="triangle" w="med" len="med"/>
            </a:ln>
            <a:effectLst/>
          </p:spPr>
          <p:txBody>
            <a:bodyPr/>
            <a:lstStyle/>
            <a:p>
              <a:endParaRPr lang="en-US"/>
            </a:p>
          </p:txBody>
        </p:sp>
        <p:sp>
          <p:nvSpPr>
            <p:cNvPr id="18492" name="Line 60"/>
            <p:cNvSpPr>
              <a:spLocks noChangeShapeType="1"/>
            </p:cNvSpPr>
            <p:nvPr/>
          </p:nvSpPr>
          <p:spPr bwMode="auto">
            <a:xfrm flipH="1">
              <a:off x="2412" y="930"/>
              <a:ext cx="5" cy="461"/>
            </a:xfrm>
            <a:prstGeom prst="line">
              <a:avLst/>
            </a:prstGeom>
            <a:noFill/>
            <a:ln w="50800">
              <a:solidFill>
                <a:srgbClr val="003B3A"/>
              </a:solidFill>
              <a:miter lim="800000"/>
              <a:headEnd/>
              <a:tailEnd type="triangle" w="med" len="med"/>
            </a:ln>
            <a:effectLst/>
          </p:spPr>
          <p:txBody>
            <a:bodyPr/>
            <a:lstStyle/>
            <a:p>
              <a:endParaRPr lang="en-US"/>
            </a:p>
          </p:txBody>
        </p:sp>
        <p:sp>
          <p:nvSpPr>
            <p:cNvPr id="18493" name="Line 61"/>
            <p:cNvSpPr>
              <a:spLocks noChangeShapeType="1"/>
            </p:cNvSpPr>
            <p:nvPr/>
          </p:nvSpPr>
          <p:spPr bwMode="auto">
            <a:xfrm flipH="1">
              <a:off x="2243" y="983"/>
              <a:ext cx="10" cy="367"/>
            </a:xfrm>
            <a:prstGeom prst="line">
              <a:avLst/>
            </a:prstGeom>
            <a:noFill/>
            <a:ln w="50800">
              <a:solidFill>
                <a:srgbClr val="003B3A"/>
              </a:solidFill>
              <a:miter lim="800000"/>
              <a:headEnd/>
              <a:tailEnd type="triangle" w="med" len="med"/>
            </a:ln>
            <a:effectLst/>
          </p:spPr>
          <p:txBody>
            <a:bodyPr/>
            <a:lstStyle/>
            <a:p>
              <a:endParaRPr lang="en-US"/>
            </a:p>
          </p:txBody>
        </p:sp>
        <p:sp>
          <p:nvSpPr>
            <p:cNvPr id="18494" name="Line 62"/>
            <p:cNvSpPr>
              <a:spLocks noChangeShapeType="1"/>
            </p:cNvSpPr>
            <p:nvPr/>
          </p:nvSpPr>
          <p:spPr bwMode="auto">
            <a:xfrm>
              <a:off x="2091" y="983"/>
              <a:ext cx="1" cy="326"/>
            </a:xfrm>
            <a:prstGeom prst="line">
              <a:avLst/>
            </a:prstGeom>
            <a:noFill/>
            <a:ln w="50800">
              <a:solidFill>
                <a:srgbClr val="003B3A"/>
              </a:solidFill>
              <a:miter lim="800000"/>
              <a:headEnd/>
              <a:tailEnd type="triangle" w="med" len="med"/>
            </a:ln>
            <a:effectLst/>
          </p:spPr>
          <p:txBody>
            <a:bodyPr/>
            <a:lstStyle/>
            <a:p>
              <a:endParaRPr lang="en-US"/>
            </a:p>
          </p:txBody>
        </p:sp>
        <p:sp>
          <p:nvSpPr>
            <p:cNvPr id="18495" name="Line 63"/>
            <p:cNvSpPr>
              <a:spLocks noChangeShapeType="1"/>
            </p:cNvSpPr>
            <p:nvPr/>
          </p:nvSpPr>
          <p:spPr bwMode="auto">
            <a:xfrm>
              <a:off x="1943" y="983"/>
              <a:ext cx="1" cy="285"/>
            </a:xfrm>
            <a:prstGeom prst="line">
              <a:avLst/>
            </a:prstGeom>
            <a:noFill/>
            <a:ln w="50800">
              <a:solidFill>
                <a:srgbClr val="003B3A"/>
              </a:solidFill>
              <a:miter lim="800000"/>
              <a:headEnd/>
              <a:tailEnd type="triangle" w="med" len="med"/>
            </a:ln>
            <a:effectLst/>
          </p:spPr>
          <p:txBody>
            <a:bodyPr/>
            <a:lstStyle/>
            <a:p>
              <a:endParaRPr lang="en-US"/>
            </a:p>
          </p:txBody>
        </p:sp>
        <p:sp>
          <p:nvSpPr>
            <p:cNvPr id="18496" name="Line 64"/>
            <p:cNvSpPr>
              <a:spLocks noChangeShapeType="1"/>
            </p:cNvSpPr>
            <p:nvPr/>
          </p:nvSpPr>
          <p:spPr bwMode="auto">
            <a:xfrm flipH="1">
              <a:off x="1788" y="923"/>
              <a:ext cx="5" cy="304"/>
            </a:xfrm>
            <a:prstGeom prst="line">
              <a:avLst/>
            </a:prstGeom>
            <a:noFill/>
            <a:ln w="50800">
              <a:solidFill>
                <a:srgbClr val="003B3A"/>
              </a:solidFill>
              <a:miter lim="800000"/>
              <a:headEnd/>
              <a:tailEnd type="triangle" w="med" len="med"/>
            </a:ln>
            <a:effectLst/>
          </p:spPr>
          <p:txBody>
            <a:bodyPr/>
            <a:lstStyle/>
            <a:p>
              <a:endParaRPr lang="en-US"/>
            </a:p>
          </p:txBody>
        </p:sp>
      </p:grpSp>
      <p:sp>
        <p:nvSpPr>
          <p:cNvPr id="18497" name="Text Box 65"/>
          <p:cNvSpPr txBox="1">
            <a:spLocks noChangeArrowheads="1"/>
          </p:cNvSpPr>
          <p:nvPr/>
        </p:nvSpPr>
        <p:spPr bwMode="auto">
          <a:xfrm flipH="1">
            <a:off x="553812" y="2516665"/>
            <a:ext cx="2057890" cy="371513"/>
          </a:xfrm>
          <a:prstGeom prst="rect">
            <a:avLst/>
          </a:prstGeom>
          <a:gradFill rotWithShape="1">
            <a:gsLst>
              <a:gs pos="0">
                <a:srgbClr val="729EBA">
                  <a:gamma/>
                  <a:tint val="66667"/>
                  <a:invGamma/>
                </a:srgbClr>
              </a:gs>
              <a:gs pos="100000">
                <a:srgbClr val="729EBA"/>
              </a:gs>
            </a:gsLst>
            <a:lin ang="5400000" scaled="1"/>
          </a:gradFill>
          <a:ln w="6350">
            <a:solidFill>
              <a:schemeClr val="tx1"/>
            </a:solidFill>
            <a:round/>
            <a:headEnd/>
            <a:tailEnd/>
          </a:ln>
          <a:effectLst/>
        </p:spPr>
        <p:txBody>
          <a:bodyPr wrap="square" lIns="90000" tIns="46800" rIns="90000" bIns="46800">
            <a:spAutoFit/>
          </a:bodyPr>
          <a:lstStyle/>
          <a:p>
            <a:pPr eaLnBrk="0" hangingPunct="0">
              <a:spcBef>
                <a:spcPct val="0"/>
              </a:spcBef>
              <a:buClr>
                <a:srgbClr val="E60202"/>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bg1"/>
                </a:solidFill>
              </a:rPr>
              <a:t>Sleep Drive</a:t>
            </a:r>
          </a:p>
        </p:txBody>
      </p:sp>
      <p:sp>
        <p:nvSpPr>
          <p:cNvPr id="18499" name="Freeform 67"/>
          <p:cNvSpPr>
            <a:spLocks noChangeArrowheads="1"/>
          </p:cNvSpPr>
          <p:nvPr/>
        </p:nvSpPr>
        <p:spPr bwMode="auto">
          <a:xfrm>
            <a:off x="2732488" y="3783380"/>
            <a:ext cx="3003550" cy="1128713"/>
          </a:xfrm>
          <a:custGeom>
            <a:avLst/>
            <a:gdLst/>
            <a:ahLst/>
            <a:cxnLst>
              <a:cxn ang="0">
                <a:pos x="0" y="838"/>
              </a:cxn>
              <a:cxn ang="0">
                <a:pos x="203" y="415"/>
              </a:cxn>
              <a:cxn ang="0">
                <a:pos x="539" y="175"/>
              </a:cxn>
              <a:cxn ang="0">
                <a:pos x="779" y="295"/>
              </a:cxn>
              <a:cxn ang="0">
                <a:pos x="1163" y="142"/>
              </a:cxn>
              <a:cxn ang="0">
                <a:pos x="1511" y="22"/>
              </a:cxn>
              <a:cxn ang="0">
                <a:pos x="1646" y="8"/>
              </a:cxn>
            </a:cxnLst>
            <a:rect l="0" t="0" r="r" b="b"/>
            <a:pathLst>
              <a:path w="1646" h="838">
                <a:moveTo>
                  <a:pt x="0" y="838"/>
                </a:moveTo>
                <a:cubicBezTo>
                  <a:pt x="33" y="767"/>
                  <a:pt x="113" y="525"/>
                  <a:pt x="203" y="415"/>
                </a:cubicBezTo>
                <a:cubicBezTo>
                  <a:pt x="293" y="305"/>
                  <a:pt x="391" y="193"/>
                  <a:pt x="539" y="175"/>
                </a:cubicBezTo>
                <a:cubicBezTo>
                  <a:pt x="636" y="184"/>
                  <a:pt x="675" y="301"/>
                  <a:pt x="779" y="295"/>
                </a:cubicBezTo>
                <a:cubicBezTo>
                  <a:pt x="883" y="289"/>
                  <a:pt x="1041" y="187"/>
                  <a:pt x="1163" y="142"/>
                </a:cubicBezTo>
                <a:cubicBezTo>
                  <a:pt x="1294" y="97"/>
                  <a:pt x="1431" y="44"/>
                  <a:pt x="1511" y="22"/>
                </a:cubicBezTo>
                <a:cubicBezTo>
                  <a:pt x="1591" y="0"/>
                  <a:pt x="1618" y="11"/>
                  <a:pt x="1646" y="8"/>
                </a:cubicBezTo>
              </a:path>
            </a:pathLst>
          </a:custGeom>
          <a:noFill/>
          <a:ln w="44450">
            <a:solidFill>
              <a:srgbClr val="993300"/>
            </a:solidFill>
            <a:round/>
            <a:headEnd/>
            <a:tailEnd/>
          </a:ln>
          <a:effectLst>
            <a:outerShdw dist="36147" dir="2700000" algn="ctr" rotWithShape="0">
              <a:srgbClr val="808080"/>
            </a:outerShdw>
          </a:effectLst>
        </p:spPr>
        <p:txBody>
          <a:bodyPr wrap="none" anchor="ctr"/>
          <a:lstStyle/>
          <a:p>
            <a:endParaRPr lang="en-US"/>
          </a:p>
        </p:txBody>
      </p:sp>
      <p:sp>
        <p:nvSpPr>
          <p:cNvPr id="18500" name="Freeform 68"/>
          <p:cNvSpPr>
            <a:spLocks noChangeArrowheads="1"/>
          </p:cNvSpPr>
          <p:nvPr/>
        </p:nvSpPr>
        <p:spPr bwMode="auto">
          <a:xfrm>
            <a:off x="5731566" y="3796248"/>
            <a:ext cx="2463800" cy="1628775"/>
          </a:xfrm>
          <a:custGeom>
            <a:avLst/>
            <a:gdLst/>
            <a:ahLst/>
            <a:cxnLst>
              <a:cxn ang="0">
                <a:pos x="0" y="0"/>
              </a:cxn>
              <a:cxn ang="0">
                <a:pos x="102" y="108"/>
              </a:cxn>
              <a:cxn ang="0">
                <a:pos x="198" y="582"/>
              </a:cxn>
              <a:cxn ang="0">
                <a:pos x="654" y="1089"/>
              </a:cxn>
              <a:cxn ang="0">
                <a:pos x="1029" y="1191"/>
              </a:cxn>
              <a:cxn ang="0">
                <a:pos x="1264" y="982"/>
              </a:cxn>
              <a:cxn ang="0">
                <a:pos x="1350" y="828"/>
              </a:cxn>
            </a:cxnLst>
            <a:rect l="0" t="0" r="r" b="b"/>
            <a:pathLst>
              <a:path w="1350" h="1208">
                <a:moveTo>
                  <a:pt x="0" y="0"/>
                </a:moveTo>
                <a:cubicBezTo>
                  <a:pt x="34" y="5"/>
                  <a:pt x="69" y="11"/>
                  <a:pt x="102" y="108"/>
                </a:cubicBezTo>
                <a:cubicBezTo>
                  <a:pt x="135" y="205"/>
                  <a:pt x="105" y="345"/>
                  <a:pt x="198" y="582"/>
                </a:cubicBezTo>
                <a:cubicBezTo>
                  <a:pt x="291" y="819"/>
                  <a:pt x="468" y="984"/>
                  <a:pt x="654" y="1089"/>
                </a:cubicBezTo>
                <a:cubicBezTo>
                  <a:pt x="840" y="1194"/>
                  <a:pt x="927" y="1208"/>
                  <a:pt x="1029" y="1191"/>
                </a:cubicBezTo>
                <a:cubicBezTo>
                  <a:pt x="1131" y="1173"/>
                  <a:pt x="1211" y="1042"/>
                  <a:pt x="1264" y="982"/>
                </a:cubicBezTo>
                <a:cubicBezTo>
                  <a:pt x="1317" y="922"/>
                  <a:pt x="1332" y="860"/>
                  <a:pt x="1350" y="828"/>
                </a:cubicBezTo>
              </a:path>
            </a:pathLst>
          </a:custGeom>
          <a:noFill/>
          <a:ln w="44450">
            <a:solidFill>
              <a:srgbClr val="993300"/>
            </a:solidFill>
            <a:round/>
            <a:headEnd/>
            <a:tailEnd/>
          </a:ln>
          <a:effectLst>
            <a:outerShdw dist="36147" dir="2700000" algn="ctr" rotWithShape="0">
              <a:srgbClr val="808080"/>
            </a:outerShdw>
          </a:effectLst>
        </p:spPr>
        <p:txBody>
          <a:bodyPr wrap="none" anchor="ctr"/>
          <a:lstStyle/>
          <a:p>
            <a:endParaRPr lang="en-US"/>
          </a:p>
        </p:txBody>
      </p:sp>
      <p:sp>
        <p:nvSpPr>
          <p:cNvPr id="18502" name="Line 70"/>
          <p:cNvSpPr>
            <a:spLocks noChangeShapeType="1"/>
          </p:cNvSpPr>
          <p:nvPr/>
        </p:nvSpPr>
        <p:spPr bwMode="auto">
          <a:xfrm>
            <a:off x="2598327" y="3762913"/>
            <a:ext cx="751219" cy="94307"/>
          </a:xfrm>
          <a:prstGeom prst="line">
            <a:avLst/>
          </a:prstGeom>
          <a:noFill/>
          <a:ln w="38100" cap="rnd">
            <a:solidFill>
              <a:srgbClr val="993300"/>
            </a:solidFill>
            <a:prstDash val="sysDot"/>
            <a:miter lim="800000"/>
            <a:headEnd/>
            <a:tailEnd type="triangle" w="med" len="med"/>
          </a:ln>
          <a:effectLst/>
        </p:spPr>
        <p:txBody>
          <a:bodyPr/>
          <a:lstStyle/>
          <a:p>
            <a:endParaRPr lang="en-US"/>
          </a:p>
        </p:txBody>
      </p:sp>
      <p:grpSp>
        <p:nvGrpSpPr>
          <p:cNvPr id="4" name="Group 73"/>
          <p:cNvGrpSpPr>
            <a:grpSpLocks/>
          </p:cNvGrpSpPr>
          <p:nvPr/>
        </p:nvGrpSpPr>
        <p:grpSpPr bwMode="auto">
          <a:xfrm flipV="1">
            <a:off x="2724238" y="5722245"/>
            <a:ext cx="5477094" cy="90746"/>
            <a:chOff x="1776" y="2976"/>
            <a:chExt cx="3458" cy="80"/>
          </a:xfrm>
        </p:grpSpPr>
        <p:sp>
          <p:nvSpPr>
            <p:cNvPr id="18506" name="Line 74"/>
            <p:cNvSpPr>
              <a:spLocks noChangeShapeType="1"/>
            </p:cNvSpPr>
            <p:nvPr/>
          </p:nvSpPr>
          <p:spPr bwMode="auto">
            <a:xfrm>
              <a:off x="1776" y="2985"/>
              <a:ext cx="3446" cy="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sp>
          <p:nvSpPr>
            <p:cNvPr id="18507" name="Line 75"/>
            <p:cNvSpPr>
              <a:spLocks noChangeShapeType="1"/>
            </p:cNvSpPr>
            <p:nvPr/>
          </p:nvSpPr>
          <p:spPr bwMode="auto">
            <a:xfrm>
              <a:off x="1778" y="2976"/>
              <a:ext cx="1" cy="8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sp>
          <p:nvSpPr>
            <p:cNvPr id="18508" name="Line 76"/>
            <p:cNvSpPr>
              <a:spLocks noChangeShapeType="1"/>
            </p:cNvSpPr>
            <p:nvPr/>
          </p:nvSpPr>
          <p:spPr bwMode="auto">
            <a:xfrm>
              <a:off x="2616" y="2976"/>
              <a:ext cx="1" cy="8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sp>
          <p:nvSpPr>
            <p:cNvPr id="18509" name="Line 77"/>
            <p:cNvSpPr>
              <a:spLocks noChangeShapeType="1"/>
            </p:cNvSpPr>
            <p:nvPr/>
          </p:nvSpPr>
          <p:spPr bwMode="auto">
            <a:xfrm>
              <a:off x="3522" y="2976"/>
              <a:ext cx="1" cy="8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sp>
          <p:nvSpPr>
            <p:cNvPr id="18510" name="Line 78"/>
            <p:cNvSpPr>
              <a:spLocks noChangeShapeType="1"/>
            </p:cNvSpPr>
            <p:nvPr/>
          </p:nvSpPr>
          <p:spPr bwMode="auto">
            <a:xfrm>
              <a:off x="4371" y="2976"/>
              <a:ext cx="1" cy="8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sp>
          <p:nvSpPr>
            <p:cNvPr id="18511" name="Line 79"/>
            <p:cNvSpPr>
              <a:spLocks noChangeShapeType="1"/>
            </p:cNvSpPr>
            <p:nvPr/>
          </p:nvSpPr>
          <p:spPr bwMode="auto">
            <a:xfrm>
              <a:off x="5234" y="2976"/>
              <a:ext cx="1" cy="81"/>
            </a:xfrm>
            <a:prstGeom prst="line">
              <a:avLst/>
            </a:prstGeom>
            <a:noFill/>
            <a:ln w="38160">
              <a:solidFill>
                <a:srgbClr val="000000"/>
              </a:solidFill>
              <a:miter lim="800000"/>
              <a:headEnd/>
              <a:tailEnd/>
            </a:ln>
            <a:effectLst>
              <a:outerShdw dist="17819" dir="2700000" algn="ctr" rotWithShape="0">
                <a:srgbClr val="808080"/>
              </a:outerShdw>
            </a:effectLst>
          </p:spPr>
          <p:txBody>
            <a:bodyPr/>
            <a:lstStyle/>
            <a:p>
              <a:endParaRPr lang="en-US"/>
            </a:p>
          </p:txBody>
        </p:sp>
      </p:grpSp>
      <p:sp>
        <p:nvSpPr>
          <p:cNvPr id="18512" name="Text Box 80"/>
          <p:cNvSpPr txBox="1">
            <a:spLocks noChangeArrowheads="1"/>
          </p:cNvSpPr>
          <p:nvPr/>
        </p:nvSpPr>
        <p:spPr bwMode="auto">
          <a:xfrm>
            <a:off x="3255058" y="3321784"/>
            <a:ext cx="1001982" cy="371513"/>
          </a:xfrm>
          <a:prstGeom prst="rect">
            <a:avLst/>
          </a:prstGeom>
          <a:noFill/>
          <a:ln w="9525">
            <a:noFill/>
            <a:round/>
            <a:headEnd/>
            <a:tailEnd/>
          </a:ln>
          <a:effectLst/>
        </p:spPr>
        <p:txBody>
          <a:bodyPr wrap="square" lIns="90000" tIns="46800" rIns="90000" bIns="46800">
            <a:spAutoFit/>
          </a:bodyPr>
          <a:lstStyle/>
          <a:p>
            <a:pPr eaLnBrk="0" hangingPunct="0">
              <a:spcBef>
                <a:spcPct val="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WORK</a:t>
            </a:r>
          </a:p>
        </p:txBody>
      </p:sp>
      <p:sp>
        <p:nvSpPr>
          <p:cNvPr id="18501" name="Rectangle 69"/>
          <p:cNvSpPr>
            <a:spLocks noChangeArrowheads="1"/>
          </p:cNvSpPr>
          <p:nvPr/>
        </p:nvSpPr>
        <p:spPr bwMode="auto">
          <a:xfrm>
            <a:off x="420963" y="3336072"/>
            <a:ext cx="2219051" cy="357663"/>
          </a:xfrm>
          <a:prstGeom prst="rect">
            <a:avLst/>
          </a:prstGeom>
          <a:gradFill rotWithShape="1">
            <a:gsLst>
              <a:gs pos="0">
                <a:srgbClr val="993300"/>
              </a:gs>
              <a:gs pos="100000">
                <a:srgbClr val="993300">
                  <a:gamma/>
                  <a:tint val="69804"/>
                  <a:invGamma/>
                </a:srgbClr>
              </a:gs>
            </a:gsLst>
            <a:lin ang="5400000" scaled="1"/>
          </a:gradFill>
          <a:ln w="12700">
            <a:solidFill>
              <a:schemeClr val="tx1"/>
            </a:solidFill>
            <a:miter lim="800000"/>
            <a:headEnd/>
            <a:tailEnd/>
          </a:ln>
          <a:effectLst/>
        </p:spPr>
        <p:txBody>
          <a:bodyPr wrap="square" lIns="90000" tIns="46800" rIns="90000" bIns="46800">
            <a:spAutoFit/>
          </a:bodyPr>
          <a:lstStyle/>
          <a:p>
            <a:pPr eaLnBrk="0" hangingPunct="0">
              <a:lnSpc>
                <a:spcPct val="95000"/>
              </a:lnSpc>
              <a:spcBef>
                <a:spcPct val="0"/>
              </a:spcBef>
              <a:buClr>
                <a:srgbClr val="FFFFFF"/>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bg1"/>
                </a:solidFill>
              </a:rPr>
              <a:t>Wake Propensity</a:t>
            </a:r>
          </a:p>
        </p:txBody>
      </p:sp>
      <p:sp>
        <p:nvSpPr>
          <p:cNvPr id="81" name="Rectangle 80"/>
          <p:cNvSpPr/>
          <p:nvPr/>
        </p:nvSpPr>
        <p:spPr>
          <a:xfrm>
            <a:off x="420963" y="2816940"/>
            <a:ext cx="2169418" cy="369332"/>
          </a:xfrm>
          <a:prstGeom prst="rect">
            <a:avLst/>
          </a:prstGeom>
        </p:spPr>
        <p:txBody>
          <a:bodyPr wrap="square">
            <a:spAutoFit/>
          </a:bodyPr>
          <a:lstStyle/>
          <a:p>
            <a:r>
              <a:rPr lang="en-US" i="1" dirty="0"/>
              <a:t>Homeostatic process</a:t>
            </a:r>
            <a:endParaRPr lang="en-US" dirty="0"/>
          </a:p>
        </p:txBody>
      </p:sp>
      <p:sp>
        <p:nvSpPr>
          <p:cNvPr id="82" name="Rectangle 81"/>
          <p:cNvSpPr/>
          <p:nvPr/>
        </p:nvSpPr>
        <p:spPr>
          <a:xfrm>
            <a:off x="304800" y="5195887"/>
            <a:ext cx="2419438" cy="646331"/>
          </a:xfrm>
          <a:prstGeom prst="rect">
            <a:avLst/>
          </a:prstGeom>
        </p:spPr>
        <p:txBody>
          <a:bodyPr wrap="square">
            <a:spAutoFit/>
          </a:bodyPr>
          <a:lstStyle/>
          <a:p>
            <a:r>
              <a:rPr lang="en-US" i="1" dirty="0"/>
              <a:t>Circadian sleep rhythm</a:t>
            </a:r>
            <a:r>
              <a:rPr lang="en-US" dirty="0"/>
              <a:t> </a:t>
            </a:r>
          </a:p>
          <a:p>
            <a:r>
              <a:rPr lang="en-US" dirty="0"/>
              <a:t>Maintained by SCN</a:t>
            </a:r>
          </a:p>
        </p:txBody>
      </p:sp>
      <p:sp>
        <p:nvSpPr>
          <p:cNvPr id="84" name="Text Box 10"/>
          <p:cNvSpPr txBox="1">
            <a:spLocks noChangeArrowheads="1"/>
          </p:cNvSpPr>
          <p:nvPr/>
        </p:nvSpPr>
        <p:spPr bwMode="auto">
          <a:xfrm>
            <a:off x="6354763" y="6056214"/>
            <a:ext cx="1311276" cy="371513"/>
          </a:xfrm>
          <a:prstGeom prst="rect">
            <a:avLst/>
          </a:prstGeom>
          <a:noFill/>
          <a:ln w="6350">
            <a:noFill/>
            <a:round/>
            <a:headEnd/>
            <a:tailEnd/>
          </a:ln>
          <a:effectLst/>
        </p:spPr>
        <p:txBody>
          <a:bodyPr wrap="square" lIns="90000" tIns="46800" rIns="90000" bIns="46800">
            <a:spAutoFit/>
          </a:bodyPr>
          <a:lstStyle/>
          <a:p>
            <a:pPr eaLnBrk="0" hangingPunct="0">
              <a:spcBef>
                <a:spcPct val="0"/>
              </a:spcBef>
              <a:buClr>
                <a:srgbClr val="E60202"/>
              </a:buClr>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45708B"/>
                </a:solidFill>
              </a:rPr>
              <a:t>Asleep</a:t>
            </a:r>
          </a:p>
        </p:txBody>
      </p:sp>
      <p:sp>
        <p:nvSpPr>
          <p:cNvPr id="6" name="TextBox 5"/>
          <p:cNvSpPr txBox="1"/>
          <p:nvPr/>
        </p:nvSpPr>
        <p:spPr>
          <a:xfrm>
            <a:off x="2640014" y="5812031"/>
            <a:ext cx="6122986" cy="369332"/>
          </a:xfrm>
          <a:prstGeom prst="rect">
            <a:avLst/>
          </a:prstGeom>
          <a:noFill/>
        </p:spPr>
        <p:txBody>
          <a:bodyPr wrap="square" rtlCol="0">
            <a:spAutoFit/>
          </a:bodyPr>
          <a:lstStyle/>
          <a:p>
            <a:r>
              <a:rPr lang="en-US" dirty="0" smtClean="0"/>
              <a:t>9am              3pm                    9pm                  3am                 9am</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381000" y="880003"/>
            <a:ext cx="8763000" cy="720197"/>
          </a:xfrm>
          <a:ln/>
        </p:spPr>
        <p:txBody>
          <a:bodyPr wrap="square">
            <a:spAutoFit/>
          </a:bodyPr>
          <a:lstStyle/>
          <a:p>
            <a:pPr>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3B3A"/>
                </a:solidFill>
                <a:latin typeface="+mn-lt"/>
              </a:rPr>
              <a:t>Sleep Inertia “ Sleep Drunkenness”</a:t>
            </a:r>
            <a:endParaRPr lang="en-GB" dirty="0">
              <a:latin typeface="+mn-lt"/>
            </a:endParaRPr>
          </a:p>
        </p:txBody>
      </p:sp>
      <p:sp>
        <p:nvSpPr>
          <p:cNvPr id="49154" name="Rectangle 2"/>
          <p:cNvSpPr>
            <a:spLocks noGrp="1" noChangeArrowheads="1"/>
          </p:cNvSpPr>
          <p:nvPr>
            <p:ph sz="quarter" idx="13"/>
          </p:nvPr>
        </p:nvSpPr>
        <p:spPr>
          <a:xfrm>
            <a:off x="370840" y="1295400"/>
            <a:ext cx="8565556" cy="3088025"/>
          </a:xfrm>
          <a:ln/>
        </p:spPr>
        <p:txBody>
          <a:bodyPr wrap="square">
            <a:spAutoFit/>
          </a:bodyPr>
          <a:lstStyle/>
          <a:p>
            <a:pPr marL="0" indent="0">
              <a:lnSpc>
                <a:spcPct val="100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p>
          <a:p>
            <a:pPr>
              <a:lnSpc>
                <a:spcPct val="100000"/>
              </a:lnSpc>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a:solidFill>
                  <a:srgbClr val="000000"/>
                </a:solidFill>
              </a:rPr>
              <a:t>State of impaired cognition, grogginess, disorientation experienced upon waking from </a:t>
            </a:r>
            <a:r>
              <a:rPr lang="en-GB" sz="1800" dirty="0" smtClean="0">
                <a:solidFill>
                  <a:srgbClr val="000000"/>
                </a:solidFill>
              </a:rPr>
              <a:t>sleep</a:t>
            </a:r>
          </a:p>
          <a:p>
            <a:pPr>
              <a:lnSpc>
                <a:spcPct val="100000"/>
              </a:lnSpc>
              <a:spcBef>
                <a:spcPts val="700"/>
              </a:spcBef>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00"/>
                </a:solidFill>
              </a:rPr>
              <a:t>Increased </a:t>
            </a:r>
            <a:r>
              <a:rPr lang="en-GB" dirty="0">
                <a:solidFill>
                  <a:srgbClr val="000000"/>
                </a:solidFill>
              </a:rPr>
              <a:t>if awakened from slow wave </a:t>
            </a:r>
            <a:r>
              <a:rPr lang="en-GB" dirty="0" smtClean="0">
                <a:solidFill>
                  <a:srgbClr val="000000"/>
                </a:solidFill>
              </a:rPr>
              <a:t>sleep</a:t>
            </a:r>
          </a:p>
          <a:p>
            <a:pPr lvl="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solidFill>
                  <a:srgbClr val="000000"/>
                </a:solidFill>
              </a:rPr>
              <a:t>Pr</a:t>
            </a:r>
            <a:r>
              <a:rPr lang="en-US" dirty="0" err="1" smtClean="0">
                <a:solidFill>
                  <a:srgbClr val="000000"/>
                </a:solidFill>
              </a:rPr>
              <a:t>ior</a:t>
            </a:r>
            <a:r>
              <a:rPr lang="en-US" dirty="0" smtClean="0">
                <a:solidFill>
                  <a:srgbClr val="000000"/>
                </a:solidFill>
              </a:rPr>
              <a:t> </a:t>
            </a:r>
            <a:r>
              <a:rPr lang="en-US" dirty="0">
                <a:solidFill>
                  <a:srgbClr val="000000"/>
                </a:solidFill>
              </a:rPr>
              <a:t>sleep deprivation usually enhances sleep since it increases </a:t>
            </a:r>
            <a:r>
              <a:rPr lang="en-US" dirty="0" smtClean="0">
                <a:solidFill>
                  <a:srgbClr val="000000"/>
                </a:solidFill>
              </a:rPr>
              <a:t>SWS</a:t>
            </a:r>
          </a:p>
          <a:p>
            <a:pPr lvl="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00"/>
                </a:solidFill>
              </a:rPr>
              <a:t>Studies </a:t>
            </a:r>
            <a:r>
              <a:rPr lang="en-GB" dirty="0">
                <a:solidFill>
                  <a:srgbClr val="000000"/>
                </a:solidFill>
              </a:rPr>
              <a:t>suggest severe cognitive impairments lasting up to 10 minutes after </a:t>
            </a:r>
            <a:r>
              <a:rPr lang="en-GB" dirty="0" smtClean="0">
                <a:solidFill>
                  <a:srgbClr val="000000"/>
                </a:solidFill>
              </a:rPr>
              <a:t>awakening</a:t>
            </a:r>
            <a:endParaRPr lang="en-US" dirty="0" smtClean="0">
              <a:solidFill>
                <a:srgbClr val="000000"/>
              </a:solidFill>
            </a:endParaRPr>
          </a:p>
          <a:p>
            <a:pPr lvl="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00"/>
                </a:solidFill>
              </a:rPr>
              <a:t>Worse </a:t>
            </a:r>
            <a:r>
              <a:rPr lang="en-GB" dirty="0">
                <a:solidFill>
                  <a:srgbClr val="000000"/>
                </a:solidFill>
              </a:rPr>
              <a:t>than performance after 26 hr sleep </a:t>
            </a:r>
            <a:r>
              <a:rPr lang="en-GB" dirty="0" smtClean="0">
                <a:solidFill>
                  <a:srgbClr val="000000"/>
                </a:solidFill>
              </a:rPr>
              <a:t>deprivation</a:t>
            </a:r>
          </a:p>
          <a:p>
            <a:pPr lvl="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000000"/>
                </a:solidFill>
              </a:rPr>
              <a:t>Residual </a:t>
            </a:r>
            <a:r>
              <a:rPr lang="en-GB" dirty="0">
                <a:solidFill>
                  <a:srgbClr val="000000"/>
                </a:solidFill>
              </a:rPr>
              <a:t>effects up to two hours.</a:t>
            </a:r>
            <a:endParaRPr lang="en-GB" sz="2000" dirty="0">
              <a:solidFill>
                <a:srgbClr val="000000"/>
              </a:solidFill>
            </a:endParaRPr>
          </a:p>
        </p:txBody>
      </p:sp>
      <p:pic>
        <p:nvPicPr>
          <p:cNvPr id="16" name="Content Placeholder 1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1600" y="4134813"/>
            <a:ext cx="3199961"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6" name="Text Box 4"/>
          <p:cNvSpPr txBox="1">
            <a:spLocks noChangeArrowheads="1"/>
          </p:cNvSpPr>
          <p:nvPr/>
        </p:nvSpPr>
        <p:spPr bwMode="auto">
          <a:xfrm>
            <a:off x="381000" y="6324600"/>
            <a:ext cx="184150" cy="304800"/>
          </a:xfrm>
          <a:prstGeom prst="rect">
            <a:avLst/>
          </a:prstGeom>
          <a:noFill/>
          <a:ln w="9525">
            <a:no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Picture5"/>
          <p:cNvPicPr>
            <a:picLocks noChangeAspect="1" noChangeArrowheads="1"/>
          </p:cNvPicPr>
          <p:nvPr/>
        </p:nvPicPr>
        <p:blipFill>
          <a:blip r:embed="rId3" cstate="print">
            <a:lum bright="-30000"/>
          </a:blip>
          <a:srcRect/>
          <a:stretch>
            <a:fillRect/>
          </a:stretch>
        </p:blipFill>
        <p:spPr bwMode="auto">
          <a:xfrm>
            <a:off x="228600" y="1905000"/>
            <a:ext cx="8610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178" name="Text Box 2"/>
          <p:cNvSpPr txBox="1">
            <a:spLocks noChangeArrowheads="1"/>
          </p:cNvSpPr>
          <p:nvPr/>
        </p:nvSpPr>
        <p:spPr bwMode="auto">
          <a:xfrm>
            <a:off x="228600" y="543095"/>
            <a:ext cx="8458200" cy="1079399"/>
          </a:xfrm>
          <a:prstGeom prst="rect">
            <a:avLst/>
          </a:prstGeom>
          <a:noFill/>
          <a:ln w="9525">
            <a:noFill/>
            <a:round/>
            <a:headEnd/>
            <a:tailEnd/>
          </a:ln>
          <a:effectLst/>
        </p:spPr>
        <p:txBody>
          <a:bodyPr wrap="square" lIns="90000" tIns="46800" rIns="90000" bIns="46800">
            <a:spAutoFit/>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solidFill>
                  <a:srgbClr val="003B3A"/>
                </a:solidFill>
              </a:rPr>
              <a:t>Cognitive Performance on Awakening From Sleep Compared with </a:t>
            </a:r>
            <a:r>
              <a:rPr lang="en-GB" sz="3200" dirty="0">
                <a:solidFill>
                  <a:srgbClr val="003B3A"/>
                </a:solidFill>
                <a:cs typeface="Calibri" panose="020F0502020204030204" pitchFamily="34" charset="0"/>
              </a:rPr>
              <a:t>Su</a:t>
            </a:r>
            <a:r>
              <a:rPr lang="en-GB" sz="3200" dirty="0">
                <a:solidFill>
                  <a:srgbClr val="003B3A"/>
                </a:solidFill>
              </a:rPr>
              <a:t>bsequent Sleep Deprivation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228600" y="1828800"/>
            <a:ext cx="8534400" cy="648512"/>
          </a:xfrm>
          <a:prstGeom prst="rect">
            <a:avLst/>
          </a:prstGeom>
          <a:noFill/>
          <a:ln w="9525">
            <a:noFill/>
            <a:round/>
            <a:headEnd/>
            <a:tailEnd/>
          </a:ln>
          <a:effectLst/>
        </p:spPr>
        <p:txBody>
          <a:bodyPr wrap="square" lIns="90000" tIns="46800" rIns="90000" bIns="46800">
            <a:spAutoFit/>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Sleepiness </a:t>
            </a:r>
            <a:r>
              <a:rPr lang="en-GB" dirty="0"/>
              <a:t>in residents is equivalent to that </a:t>
            </a:r>
            <a:r>
              <a:rPr lang="en-GB" dirty="0" smtClean="0"/>
              <a:t>found </a:t>
            </a:r>
            <a:r>
              <a:rPr lang="en-GB" dirty="0"/>
              <a:t>in patients with serious sleep disorders. </a:t>
            </a:r>
          </a:p>
        </p:txBody>
      </p:sp>
      <p:graphicFrame>
        <p:nvGraphicFramePr>
          <p:cNvPr id="6147" name="Object 3"/>
          <p:cNvGraphicFramePr>
            <a:graphicFrameLocks noChangeAspect="1"/>
          </p:cNvGraphicFramePr>
          <p:nvPr>
            <p:extLst>
              <p:ext uri="{D42A27DB-BD31-4B8C-83A1-F6EECF244321}">
                <p14:modId xmlns:p14="http://schemas.microsoft.com/office/powerpoint/2010/main" val="3976381459"/>
              </p:ext>
            </p:extLst>
          </p:nvPr>
        </p:nvGraphicFramePr>
        <p:xfrm>
          <a:off x="2199466" y="2819400"/>
          <a:ext cx="6944534" cy="3485004"/>
        </p:xfrm>
        <a:graphic>
          <a:graphicData uri="http://schemas.openxmlformats.org/presentationml/2006/ole">
            <mc:AlternateContent xmlns:mc="http://schemas.openxmlformats.org/markup-compatibility/2006">
              <mc:Choice xmlns:v="urn:schemas-microsoft-com:vml" Requires="v">
                <p:oleObj spid="_x0000_s1039" name="Chart" r:id="rId4" imgW="10324953" imgH="6210300" progId="MSGraph.Chart.8">
                  <p:embed followColorScheme="full"/>
                </p:oleObj>
              </mc:Choice>
              <mc:Fallback>
                <p:oleObj name="Chart" r:id="rId4" imgW="10324953" imgH="6210300" progId="MSGraph.Chart.8">
                  <p:embed followColorScheme="full"/>
                  <p:pic>
                    <p:nvPicPr>
                      <p:cNvPr id="6147" name="Object 3"/>
                      <p:cNvPicPr>
                        <a:picLocks noChangeAspect="1" noChangeArrowheads="1"/>
                      </p:cNvPicPr>
                      <p:nvPr/>
                    </p:nvPicPr>
                    <p:blipFill>
                      <a:blip r:embed="rId5"/>
                      <a:srcRect/>
                      <a:stretch>
                        <a:fillRect/>
                      </a:stretch>
                    </p:blipFill>
                    <p:spPr bwMode="auto">
                      <a:xfrm>
                        <a:off x="2199466" y="2819400"/>
                        <a:ext cx="6944534" cy="3485004"/>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6148" name="Rectangle 4"/>
          <p:cNvSpPr>
            <a:spLocks noChangeArrowheads="1"/>
          </p:cNvSpPr>
          <p:nvPr/>
        </p:nvSpPr>
        <p:spPr bwMode="auto">
          <a:xfrm>
            <a:off x="304800" y="685800"/>
            <a:ext cx="7120544" cy="1241879"/>
          </a:xfrm>
          <a:prstGeom prst="rect">
            <a:avLst/>
          </a:prstGeom>
          <a:noFill/>
          <a:ln w="9525">
            <a:noFill/>
            <a:round/>
            <a:headEnd/>
            <a:tailEnd/>
          </a:ln>
          <a:effectLst/>
        </p:spPr>
        <p:txBody>
          <a:bodyPr wrap="square" lIns="90000" tIns="46800" rIns="90000" bIns="46800">
            <a:spAutoFit/>
          </a:bodyPr>
          <a:lstStyle/>
          <a:p>
            <a:pPr algn="l">
              <a:lnSpc>
                <a:spcPct val="80000"/>
              </a:lnSpc>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400" dirty="0" smtClean="0">
              <a:solidFill>
                <a:srgbClr val="003B3A"/>
              </a:solidFill>
              <a:latin typeface="+mj-lt"/>
            </a:endParaRPr>
          </a:p>
          <a:p>
            <a:pPr algn="l">
              <a:lnSpc>
                <a:spcPct val="80000"/>
              </a:lnSpc>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Sleepiness </a:t>
            </a:r>
            <a:r>
              <a:rPr lang="en-GB" sz="4800" dirty="0">
                <a:solidFill>
                  <a:srgbClr val="003B3A"/>
                </a:solidFill>
              </a:rPr>
              <a:t>in Residents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AutoShape 18"/>
          <p:cNvSpPr>
            <a:spLocks noChangeArrowheads="1"/>
          </p:cNvSpPr>
          <p:nvPr/>
        </p:nvSpPr>
        <p:spPr bwMode="auto">
          <a:xfrm rot="16200000" flipV="1">
            <a:off x="1981200" y="3200400"/>
            <a:ext cx="762000" cy="1524000"/>
          </a:xfrm>
          <a:custGeom>
            <a:avLst/>
            <a:gdLst>
              <a:gd name="G0" fmla="+- 12060 0 0"/>
              <a:gd name="G1" fmla="+- 18500 0 0"/>
              <a:gd name="G2" fmla="+- 7200 0 0"/>
              <a:gd name="G3" fmla="*/ 12060 1 2"/>
              <a:gd name="G4" fmla="+- G3 10800 0"/>
              <a:gd name="G5" fmla="+- 21600 1206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6830 w 21600"/>
              <a:gd name="T1" fmla="*/ 0 h 21600"/>
              <a:gd name="T2" fmla="*/ 12060 w 21600"/>
              <a:gd name="T3" fmla="*/ 7200 h 21600"/>
              <a:gd name="T4" fmla="*/ 0 w 21600"/>
              <a:gd name="T5" fmla="*/ 19650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30" y="0"/>
                </a:moveTo>
                <a:lnTo>
                  <a:pt x="12060" y="7200"/>
                </a:lnTo>
                <a:lnTo>
                  <a:pt x="15160" y="7200"/>
                </a:lnTo>
                <a:lnTo>
                  <a:pt x="15160" y="17700"/>
                </a:lnTo>
                <a:lnTo>
                  <a:pt x="0" y="17700"/>
                </a:lnTo>
                <a:lnTo>
                  <a:pt x="0" y="21600"/>
                </a:lnTo>
                <a:lnTo>
                  <a:pt x="18500" y="21600"/>
                </a:lnTo>
                <a:lnTo>
                  <a:pt x="18500" y="7200"/>
                </a:lnTo>
                <a:lnTo>
                  <a:pt x="21600" y="7200"/>
                </a:lnTo>
                <a:close/>
              </a:path>
            </a:pathLst>
          </a:custGeom>
          <a:solidFill>
            <a:srgbClr val="C3DADB"/>
          </a:solidFill>
          <a:ln w="12700">
            <a:solidFill>
              <a:srgbClr val="000000"/>
            </a:solidFill>
            <a:miter lim="800000"/>
            <a:headEnd/>
            <a:tailEnd/>
          </a:ln>
          <a:effectLst/>
        </p:spPr>
        <p:txBody>
          <a:bodyPr wrap="none" anchor="ctr"/>
          <a:lstStyle/>
          <a:p>
            <a:endParaRPr lang="en-US"/>
          </a:p>
        </p:txBody>
      </p:sp>
      <p:sp>
        <p:nvSpPr>
          <p:cNvPr id="11283" name="AutoShape 19"/>
          <p:cNvSpPr>
            <a:spLocks noChangeArrowheads="1"/>
          </p:cNvSpPr>
          <p:nvPr/>
        </p:nvSpPr>
        <p:spPr bwMode="auto">
          <a:xfrm rot="5400000" flipH="1" flipV="1">
            <a:off x="6286500" y="3162300"/>
            <a:ext cx="762000" cy="1600200"/>
          </a:xfrm>
          <a:custGeom>
            <a:avLst/>
            <a:gdLst>
              <a:gd name="G0" fmla="+- 12060 0 0"/>
              <a:gd name="G1" fmla="+- 18500 0 0"/>
              <a:gd name="G2" fmla="+- 7200 0 0"/>
              <a:gd name="G3" fmla="*/ 12060 1 2"/>
              <a:gd name="G4" fmla="+- G3 10800 0"/>
              <a:gd name="G5" fmla="+- 21600 1206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6830 w 21600"/>
              <a:gd name="T1" fmla="*/ 0 h 21600"/>
              <a:gd name="T2" fmla="*/ 12060 w 21600"/>
              <a:gd name="T3" fmla="*/ 7200 h 21600"/>
              <a:gd name="T4" fmla="*/ 0 w 21600"/>
              <a:gd name="T5" fmla="*/ 19650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30" y="0"/>
                </a:moveTo>
                <a:lnTo>
                  <a:pt x="12060" y="7200"/>
                </a:lnTo>
                <a:lnTo>
                  <a:pt x="15160" y="7200"/>
                </a:lnTo>
                <a:lnTo>
                  <a:pt x="15160" y="17700"/>
                </a:lnTo>
                <a:lnTo>
                  <a:pt x="0" y="17700"/>
                </a:lnTo>
                <a:lnTo>
                  <a:pt x="0" y="21600"/>
                </a:lnTo>
                <a:lnTo>
                  <a:pt x="18500" y="21600"/>
                </a:lnTo>
                <a:lnTo>
                  <a:pt x="18500" y="7200"/>
                </a:lnTo>
                <a:lnTo>
                  <a:pt x="21600" y="7200"/>
                </a:lnTo>
                <a:close/>
              </a:path>
            </a:pathLst>
          </a:custGeom>
          <a:solidFill>
            <a:srgbClr val="C3DADB"/>
          </a:solidFill>
          <a:ln w="12700">
            <a:solidFill>
              <a:srgbClr val="000000"/>
            </a:solidFill>
            <a:miter lim="800000"/>
            <a:headEnd/>
            <a:tailEnd/>
          </a:ln>
          <a:effectLst/>
        </p:spPr>
        <p:txBody>
          <a:bodyPr wrap="none" anchor="ctr"/>
          <a:lstStyle/>
          <a:p>
            <a:endParaRPr lang="en-US"/>
          </a:p>
        </p:txBody>
      </p:sp>
      <p:sp>
        <p:nvSpPr>
          <p:cNvPr id="11281" name="AutoShape 17"/>
          <p:cNvSpPr>
            <a:spLocks noChangeArrowheads="1"/>
          </p:cNvSpPr>
          <p:nvPr/>
        </p:nvSpPr>
        <p:spPr bwMode="auto">
          <a:xfrm rot="5400000">
            <a:off x="1981200" y="2253491"/>
            <a:ext cx="762000" cy="1524000"/>
          </a:xfrm>
          <a:custGeom>
            <a:avLst/>
            <a:gdLst>
              <a:gd name="G0" fmla="+- 12060 0 0"/>
              <a:gd name="G1" fmla="+- 18500 0 0"/>
              <a:gd name="G2" fmla="+- 7200 0 0"/>
              <a:gd name="G3" fmla="*/ 12060 1 2"/>
              <a:gd name="G4" fmla="+- G3 10800 0"/>
              <a:gd name="G5" fmla="+- 21600 1206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6830 w 21600"/>
              <a:gd name="T1" fmla="*/ 0 h 21600"/>
              <a:gd name="T2" fmla="*/ 12060 w 21600"/>
              <a:gd name="T3" fmla="*/ 7200 h 21600"/>
              <a:gd name="T4" fmla="*/ 0 w 21600"/>
              <a:gd name="T5" fmla="*/ 19650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30" y="0"/>
                </a:moveTo>
                <a:lnTo>
                  <a:pt x="12060" y="7200"/>
                </a:lnTo>
                <a:lnTo>
                  <a:pt x="15160" y="7200"/>
                </a:lnTo>
                <a:lnTo>
                  <a:pt x="15160" y="17700"/>
                </a:lnTo>
                <a:lnTo>
                  <a:pt x="0" y="17700"/>
                </a:lnTo>
                <a:lnTo>
                  <a:pt x="0" y="21600"/>
                </a:lnTo>
                <a:lnTo>
                  <a:pt x="18500" y="21600"/>
                </a:lnTo>
                <a:lnTo>
                  <a:pt x="18500" y="7200"/>
                </a:lnTo>
                <a:lnTo>
                  <a:pt x="21600" y="7200"/>
                </a:lnTo>
                <a:close/>
              </a:path>
            </a:pathLst>
          </a:custGeom>
          <a:solidFill>
            <a:srgbClr val="C3DADB"/>
          </a:solidFill>
          <a:ln w="12700">
            <a:solidFill>
              <a:srgbClr val="000000"/>
            </a:solidFill>
            <a:miter lim="800000"/>
            <a:headEnd/>
            <a:tailEnd/>
          </a:ln>
          <a:effectLst/>
        </p:spPr>
        <p:txBody>
          <a:bodyPr wrap="none" anchor="ctr"/>
          <a:lstStyle/>
          <a:p>
            <a:endParaRPr lang="en-US"/>
          </a:p>
        </p:txBody>
      </p:sp>
      <p:sp>
        <p:nvSpPr>
          <p:cNvPr id="11265" name="Text Box 1"/>
          <p:cNvSpPr txBox="1">
            <a:spLocks noChangeArrowheads="1"/>
          </p:cNvSpPr>
          <p:nvPr/>
        </p:nvSpPr>
        <p:spPr bwMode="auto">
          <a:xfrm>
            <a:off x="-381000" y="1066798"/>
            <a:ext cx="8991600" cy="648512"/>
          </a:xfrm>
          <a:prstGeom prst="rect">
            <a:avLst/>
          </a:prstGeom>
          <a:noFill/>
          <a:ln w="9525">
            <a:noFill/>
            <a:round/>
            <a:headEnd/>
            <a:tailEnd/>
          </a:ln>
          <a:effectLst/>
        </p:spPr>
        <p:txBody>
          <a:bodyPr wrap="square" lIns="90000" tIns="46800" rIns="90000" bIns="46800">
            <a:spAutoFit/>
          </a:bodyPr>
          <a:lstStyle/>
          <a:p>
            <a:pPr algn="ctr">
              <a:spcBef>
                <a:spcPts val="250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003B3A"/>
                </a:solidFill>
                <a:latin typeface="Calibri" panose="020F0502020204030204" pitchFamily="34" charset="0"/>
                <a:cs typeface="Calibri" panose="020F0502020204030204" pitchFamily="34" charset="0"/>
              </a:rPr>
              <a:t>Conceptual Framework of EDS in Residency</a:t>
            </a:r>
          </a:p>
        </p:txBody>
      </p:sp>
      <p:sp>
        <p:nvSpPr>
          <p:cNvPr id="11266" name="Oval 2"/>
          <p:cNvSpPr>
            <a:spLocks noChangeArrowheads="1"/>
          </p:cNvSpPr>
          <p:nvPr/>
        </p:nvSpPr>
        <p:spPr bwMode="auto">
          <a:xfrm>
            <a:off x="3276600" y="2438400"/>
            <a:ext cx="2514600" cy="2057400"/>
          </a:xfrm>
          <a:prstGeom prst="ellipse">
            <a:avLst/>
          </a:prstGeom>
          <a:gradFill rotWithShape="1">
            <a:gsLst>
              <a:gs pos="0">
                <a:srgbClr val="729EBA">
                  <a:gamma/>
                  <a:tint val="38039"/>
                  <a:invGamma/>
                </a:srgbClr>
              </a:gs>
              <a:gs pos="100000">
                <a:srgbClr val="729EBA"/>
              </a:gs>
            </a:gsLst>
            <a:lin ang="5400000" scaled="1"/>
          </a:gradFill>
          <a:ln w="19050" algn="ctr">
            <a:solidFill>
              <a:srgbClr val="000000"/>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effectLst>
                  <a:outerShdw blurRad="38100" dist="38100" dir="2700000" algn="tl">
                    <a:srgbClr val="FFFFFF"/>
                  </a:outerShdw>
                </a:effectLst>
              </a:rPr>
              <a:t>EXCESSIVE DAYTIME SLEEPINESS</a:t>
            </a:r>
          </a:p>
        </p:txBody>
      </p:sp>
      <p:sp>
        <p:nvSpPr>
          <p:cNvPr id="11274" name="AutoShape 10"/>
          <p:cNvSpPr>
            <a:spLocks noChangeArrowheads="1"/>
          </p:cNvSpPr>
          <p:nvPr/>
        </p:nvSpPr>
        <p:spPr bwMode="auto">
          <a:xfrm rot="16200000" flipH="1">
            <a:off x="6286500" y="2183587"/>
            <a:ext cx="762000" cy="1600200"/>
          </a:xfrm>
          <a:custGeom>
            <a:avLst/>
            <a:gdLst>
              <a:gd name="G0" fmla="+- 12060 0 0"/>
              <a:gd name="G1" fmla="+- 18500 0 0"/>
              <a:gd name="G2" fmla="+- 7200 0 0"/>
              <a:gd name="G3" fmla="*/ 12060 1 2"/>
              <a:gd name="G4" fmla="+- G3 10800 0"/>
              <a:gd name="G5" fmla="+- 21600 1206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6830 w 21600"/>
              <a:gd name="T1" fmla="*/ 0 h 21600"/>
              <a:gd name="T2" fmla="*/ 12060 w 21600"/>
              <a:gd name="T3" fmla="*/ 7200 h 21600"/>
              <a:gd name="T4" fmla="*/ 0 w 21600"/>
              <a:gd name="T5" fmla="*/ 19650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30" y="0"/>
                </a:moveTo>
                <a:lnTo>
                  <a:pt x="12060" y="7200"/>
                </a:lnTo>
                <a:lnTo>
                  <a:pt x="15160" y="7200"/>
                </a:lnTo>
                <a:lnTo>
                  <a:pt x="15160" y="17700"/>
                </a:lnTo>
                <a:lnTo>
                  <a:pt x="0" y="17700"/>
                </a:lnTo>
                <a:lnTo>
                  <a:pt x="0" y="21600"/>
                </a:lnTo>
                <a:lnTo>
                  <a:pt x="18500" y="21600"/>
                </a:lnTo>
                <a:lnTo>
                  <a:pt x="18500" y="7200"/>
                </a:lnTo>
                <a:lnTo>
                  <a:pt x="21600" y="7200"/>
                </a:lnTo>
                <a:close/>
              </a:path>
            </a:pathLst>
          </a:custGeom>
          <a:solidFill>
            <a:srgbClr val="C3DADB"/>
          </a:solidFill>
          <a:ln w="12700">
            <a:solidFill>
              <a:srgbClr val="000000"/>
            </a:solidFill>
            <a:miter lim="800000"/>
            <a:headEnd/>
            <a:tailEnd/>
          </a:ln>
          <a:effectLst/>
        </p:spPr>
        <p:txBody>
          <a:bodyPr wrap="none" anchor="ctr"/>
          <a:lstStyle/>
          <a:p>
            <a:endParaRPr lang="en-US"/>
          </a:p>
        </p:txBody>
      </p:sp>
      <p:sp>
        <p:nvSpPr>
          <p:cNvPr id="11276" name="Rectangle 12"/>
          <p:cNvSpPr>
            <a:spLocks noChangeArrowheads="1"/>
          </p:cNvSpPr>
          <p:nvPr/>
        </p:nvSpPr>
        <p:spPr bwMode="auto">
          <a:xfrm>
            <a:off x="5715000" y="1828800"/>
            <a:ext cx="2895600" cy="761999"/>
          </a:xfrm>
          <a:prstGeom prst="rect">
            <a:avLst/>
          </a:prstGeom>
          <a:gradFill rotWithShape="1">
            <a:gsLst>
              <a:gs pos="0">
                <a:srgbClr val="C3DADB">
                  <a:gamma/>
                  <a:tint val="60392"/>
                  <a:invGamma/>
                </a:srgbClr>
              </a:gs>
              <a:gs pos="100000">
                <a:srgbClr val="C3DADB"/>
              </a:gs>
            </a:gsLst>
            <a:lin ang="5400000" scaled="1"/>
          </a:gradFill>
          <a:ln w="12700">
            <a:solidFill>
              <a:schemeClr val="tx1"/>
            </a:solidFill>
            <a:miter lim="800000"/>
            <a:headEnd/>
            <a:tailEnd/>
          </a:ln>
          <a:effectLst/>
        </p:spPr>
        <p:txBody>
          <a:bodyPr wrap="none" anchor="ctr"/>
          <a:lstStyle/>
          <a:p>
            <a:r>
              <a:rPr lang="en-GB" b="1" dirty="0"/>
              <a:t>Fragmented Sleep</a:t>
            </a:r>
            <a:br>
              <a:rPr lang="en-GB" b="1" dirty="0"/>
            </a:br>
            <a:r>
              <a:rPr lang="en-GB" sz="1200" dirty="0"/>
              <a:t>(pager, phone calls)</a:t>
            </a:r>
          </a:p>
          <a:p>
            <a:pPr>
              <a:lnSpc>
                <a:spcPct val="87000"/>
              </a:lnSpc>
              <a:spcBef>
                <a:spcPct val="0"/>
              </a:spcBef>
            </a:pPr>
            <a:endParaRPr lang="en-US" b="1" dirty="0">
              <a:solidFill>
                <a:schemeClr val="tx1"/>
              </a:solidFill>
            </a:endParaRPr>
          </a:p>
        </p:txBody>
      </p:sp>
      <p:sp>
        <p:nvSpPr>
          <p:cNvPr id="11277" name="Rectangle 13"/>
          <p:cNvSpPr>
            <a:spLocks noChangeArrowheads="1"/>
          </p:cNvSpPr>
          <p:nvPr/>
        </p:nvSpPr>
        <p:spPr bwMode="auto">
          <a:xfrm>
            <a:off x="5486400" y="4320307"/>
            <a:ext cx="3124200" cy="785094"/>
          </a:xfrm>
          <a:prstGeom prst="rect">
            <a:avLst/>
          </a:prstGeom>
          <a:gradFill rotWithShape="1">
            <a:gsLst>
              <a:gs pos="0">
                <a:srgbClr val="C3DADB">
                  <a:gamma/>
                  <a:tint val="60392"/>
                  <a:invGamma/>
                </a:srgbClr>
              </a:gs>
              <a:gs pos="100000">
                <a:srgbClr val="C3DADB"/>
              </a:gs>
            </a:gsLst>
            <a:lin ang="5400000" scaled="1"/>
          </a:gradFill>
          <a:ln w="12700">
            <a:solidFill>
              <a:schemeClr val="tx1"/>
            </a:solidFill>
            <a:miter lim="800000"/>
            <a:headEnd/>
            <a:tailEnd/>
          </a:ln>
          <a:effectLst/>
        </p:spPr>
        <p:txBody>
          <a:bodyPr wrap="none" anchor="ctr"/>
          <a:lstStyle/>
          <a:p>
            <a:endParaRPr lang="en-GB" b="1" dirty="0" smtClean="0"/>
          </a:p>
          <a:p>
            <a:r>
              <a:rPr lang="en-GB" b="1" dirty="0" smtClean="0"/>
              <a:t>Primary Sleep </a:t>
            </a:r>
            <a:r>
              <a:rPr lang="en-GB" b="1" dirty="0"/>
              <a:t>Disorders</a:t>
            </a:r>
            <a:br>
              <a:rPr lang="en-GB" b="1" dirty="0"/>
            </a:br>
            <a:r>
              <a:rPr lang="en-GB" sz="1200" dirty="0"/>
              <a:t>(sleep </a:t>
            </a:r>
            <a:r>
              <a:rPr lang="en-GB" sz="1200" dirty="0" err="1"/>
              <a:t>Apnea</a:t>
            </a:r>
            <a:r>
              <a:rPr lang="en-GB" sz="1200" dirty="0"/>
              <a:t>, etc)</a:t>
            </a:r>
          </a:p>
          <a:p>
            <a:pPr>
              <a:lnSpc>
                <a:spcPct val="87000"/>
              </a:lnSpc>
              <a:spcBef>
                <a:spcPct val="0"/>
              </a:spcBef>
            </a:pPr>
            <a:endParaRPr lang="en-US" b="1" dirty="0">
              <a:solidFill>
                <a:schemeClr val="tx1"/>
              </a:solidFill>
            </a:endParaRPr>
          </a:p>
        </p:txBody>
      </p:sp>
      <p:sp>
        <p:nvSpPr>
          <p:cNvPr id="11279" name="Rectangle 15"/>
          <p:cNvSpPr>
            <a:spLocks noChangeArrowheads="1"/>
          </p:cNvSpPr>
          <p:nvPr/>
        </p:nvSpPr>
        <p:spPr bwMode="auto">
          <a:xfrm>
            <a:off x="457200" y="1828800"/>
            <a:ext cx="3276600" cy="805691"/>
          </a:xfrm>
          <a:prstGeom prst="rect">
            <a:avLst/>
          </a:prstGeom>
          <a:gradFill rotWithShape="1">
            <a:gsLst>
              <a:gs pos="0">
                <a:srgbClr val="C3DADB">
                  <a:gamma/>
                  <a:tint val="60392"/>
                  <a:invGamma/>
                </a:srgbClr>
              </a:gs>
              <a:gs pos="100000">
                <a:srgbClr val="C3DADB"/>
              </a:gs>
            </a:gsLst>
            <a:lin ang="5400000" scaled="1"/>
          </a:gradFill>
          <a:ln w="12700">
            <a:solidFill>
              <a:schemeClr val="tx1"/>
            </a:solidFill>
            <a:miter lim="800000"/>
            <a:headEnd/>
            <a:tailEnd/>
          </a:ln>
          <a:effectLst/>
        </p:spPr>
        <p:txBody>
          <a:bodyPr wrap="none" anchor="ctr"/>
          <a:lstStyle/>
          <a:p>
            <a:r>
              <a:rPr lang="en-GB" b="1" dirty="0" smtClean="0"/>
              <a:t> </a:t>
            </a:r>
          </a:p>
          <a:p>
            <a:r>
              <a:rPr lang="en-GB" b="1" dirty="0" smtClean="0"/>
              <a:t>Insufficient </a:t>
            </a:r>
            <a:r>
              <a:rPr lang="en-GB" b="1" dirty="0"/>
              <a:t>Sleep</a:t>
            </a:r>
            <a:br>
              <a:rPr lang="en-GB" b="1" dirty="0"/>
            </a:br>
            <a:r>
              <a:rPr lang="en-GB" sz="1200" dirty="0"/>
              <a:t>(on call sleep loss; </a:t>
            </a:r>
            <a:r>
              <a:rPr lang="en-GB" sz="1200" dirty="0" smtClean="0"/>
              <a:t>inadequate </a:t>
            </a:r>
            <a:r>
              <a:rPr lang="en-GB" sz="1200" dirty="0"/>
              <a:t>recovery sleep)</a:t>
            </a:r>
          </a:p>
          <a:p>
            <a:pPr>
              <a:lnSpc>
                <a:spcPct val="87000"/>
              </a:lnSpc>
              <a:spcBef>
                <a:spcPct val="0"/>
              </a:spcBef>
            </a:pPr>
            <a:endParaRPr lang="en-US" b="1" dirty="0">
              <a:solidFill>
                <a:schemeClr val="tx1"/>
              </a:solidFill>
            </a:endParaRPr>
          </a:p>
        </p:txBody>
      </p:sp>
      <p:sp>
        <p:nvSpPr>
          <p:cNvPr id="11280" name="Rectangle 16"/>
          <p:cNvSpPr>
            <a:spLocks noChangeArrowheads="1"/>
          </p:cNvSpPr>
          <p:nvPr/>
        </p:nvSpPr>
        <p:spPr bwMode="auto">
          <a:xfrm>
            <a:off x="533400" y="4320307"/>
            <a:ext cx="3124200" cy="785093"/>
          </a:xfrm>
          <a:prstGeom prst="rect">
            <a:avLst/>
          </a:prstGeom>
          <a:gradFill rotWithShape="1">
            <a:gsLst>
              <a:gs pos="0">
                <a:srgbClr val="C3DADB">
                  <a:gamma/>
                  <a:tint val="60392"/>
                  <a:invGamma/>
                </a:srgbClr>
              </a:gs>
              <a:gs pos="100000">
                <a:srgbClr val="C3DADB"/>
              </a:gs>
            </a:gsLst>
            <a:lin ang="5400000" scaled="1"/>
          </a:gradFill>
          <a:ln w="12700">
            <a:solidFill>
              <a:schemeClr val="tx1"/>
            </a:solidFill>
            <a:miter lim="800000"/>
            <a:headEnd/>
            <a:tailEnd/>
          </a:ln>
          <a:effectLst/>
        </p:spPr>
        <p:txBody>
          <a:bodyPr wrap="none" anchor="ctr"/>
          <a:lstStyle/>
          <a:p>
            <a:endParaRPr lang="en-GB" b="1" dirty="0" smtClean="0"/>
          </a:p>
          <a:p>
            <a:r>
              <a:rPr lang="en-GB" b="1" dirty="0" smtClean="0"/>
              <a:t>Circadian </a:t>
            </a:r>
            <a:r>
              <a:rPr lang="en-GB" b="1" dirty="0"/>
              <a:t>Rhythm </a:t>
            </a:r>
            <a:r>
              <a:rPr lang="en-GB" b="1" dirty="0" smtClean="0"/>
              <a:t>Disruption</a:t>
            </a:r>
            <a:r>
              <a:rPr lang="en-GB" dirty="0"/>
              <a:t/>
            </a:r>
            <a:br>
              <a:rPr lang="en-GB" dirty="0"/>
            </a:br>
            <a:r>
              <a:rPr lang="en-GB" sz="1200" dirty="0"/>
              <a:t>(night float, rotating shifts)</a:t>
            </a:r>
          </a:p>
          <a:p>
            <a:pPr>
              <a:lnSpc>
                <a:spcPct val="87000"/>
              </a:lnSpc>
              <a:spcBef>
                <a:spcPct val="0"/>
              </a:spcBef>
            </a:pPr>
            <a:endParaRPr lang="en-US" b="1" dirty="0">
              <a:solidFill>
                <a:schemeClr val="tx1"/>
              </a:solidFill>
            </a:endParaRPr>
          </a:p>
        </p:txBody>
      </p:sp>
      <p:sp>
        <p:nvSpPr>
          <p:cNvPr id="14" name="Rectangle 13"/>
          <p:cNvSpPr>
            <a:spLocks noChangeArrowheads="1"/>
          </p:cNvSpPr>
          <p:nvPr/>
        </p:nvSpPr>
        <p:spPr bwMode="auto">
          <a:xfrm>
            <a:off x="3124200" y="5523688"/>
            <a:ext cx="3200400" cy="762000"/>
          </a:xfrm>
          <a:prstGeom prst="rect">
            <a:avLst/>
          </a:prstGeom>
          <a:gradFill rotWithShape="1">
            <a:gsLst>
              <a:gs pos="0">
                <a:srgbClr val="C3DADB">
                  <a:gamma/>
                  <a:tint val="60392"/>
                  <a:invGamma/>
                </a:srgbClr>
              </a:gs>
              <a:gs pos="100000">
                <a:srgbClr val="C3DADB"/>
              </a:gs>
            </a:gsLst>
            <a:lin ang="5400000" scaled="1"/>
          </a:gradFill>
          <a:ln w="12700">
            <a:solidFill>
              <a:schemeClr val="tx1"/>
            </a:solidFill>
            <a:miter lim="800000"/>
            <a:headEnd/>
            <a:tailEnd/>
          </a:ln>
          <a:effectLst/>
        </p:spPr>
        <p:txBody>
          <a:bodyPr wrap="none" anchor="ctr"/>
          <a:lstStyle/>
          <a:p>
            <a:endParaRPr lang="en-GB" b="1" dirty="0" smtClean="0"/>
          </a:p>
          <a:p>
            <a:r>
              <a:rPr lang="en-GB" b="1" dirty="0" smtClean="0"/>
              <a:t>Long </a:t>
            </a:r>
            <a:r>
              <a:rPr lang="en-GB" b="1" dirty="0"/>
              <a:t>Continuous </a:t>
            </a:r>
            <a:r>
              <a:rPr lang="en-GB" b="1" dirty="0" smtClean="0"/>
              <a:t>Shifts </a:t>
            </a:r>
          </a:p>
          <a:p>
            <a:r>
              <a:rPr lang="en-GB" b="1" dirty="0" smtClean="0"/>
              <a:t>Reduced </a:t>
            </a:r>
            <a:r>
              <a:rPr lang="en-GB" b="1" dirty="0"/>
              <a:t>Opportunities for Sleep</a:t>
            </a:r>
          </a:p>
          <a:p>
            <a:r>
              <a:rPr lang="en-GB" b="1" dirty="0"/>
              <a:t>Minimal Recuperation Time</a:t>
            </a:r>
            <a:endParaRPr lang="en-GB" dirty="0"/>
          </a:p>
          <a:p>
            <a:pPr>
              <a:lnSpc>
                <a:spcPct val="87000"/>
              </a:lnSpc>
              <a:spcBef>
                <a:spcPct val="0"/>
              </a:spcBef>
            </a:pPr>
            <a:endParaRPr lang="en-US" b="1" dirty="0">
              <a:solidFill>
                <a:schemeClr val="tx1"/>
              </a:solidFill>
            </a:endParaRPr>
          </a:p>
        </p:txBody>
      </p:sp>
      <p:sp>
        <p:nvSpPr>
          <p:cNvPr id="15" name="AutoShape 19"/>
          <p:cNvSpPr>
            <a:spLocks noChangeArrowheads="1"/>
          </p:cNvSpPr>
          <p:nvPr/>
        </p:nvSpPr>
        <p:spPr bwMode="auto">
          <a:xfrm rot="10800000" flipH="1" flipV="1">
            <a:off x="4000500" y="4539714"/>
            <a:ext cx="762000" cy="940060"/>
          </a:xfrm>
          <a:custGeom>
            <a:avLst/>
            <a:gdLst>
              <a:gd name="G0" fmla="+- 12060 0 0"/>
              <a:gd name="G1" fmla="+- 18500 0 0"/>
              <a:gd name="G2" fmla="+- 7200 0 0"/>
              <a:gd name="G3" fmla="*/ 12060 1 2"/>
              <a:gd name="G4" fmla="+- G3 10800 0"/>
              <a:gd name="G5" fmla="+- 21600 12060 18500"/>
              <a:gd name="G6" fmla="+- 18500 7200 0"/>
              <a:gd name="G7" fmla="*/ G6 1 2"/>
              <a:gd name="G8" fmla="*/ 18500 2 1"/>
              <a:gd name="G9" fmla="+- G8 0 21600"/>
              <a:gd name="G10" fmla="*/ 21600 G0 G1"/>
              <a:gd name="G11" fmla="*/ 21600 G4 G1"/>
              <a:gd name="G12" fmla="*/ 21600 G5 G1"/>
              <a:gd name="G13" fmla="*/ 21600 G7 G1"/>
              <a:gd name="G14" fmla="*/ 18500 1 2"/>
              <a:gd name="G15" fmla="+- G5 0 G4"/>
              <a:gd name="G16" fmla="+- G0 0 G4"/>
              <a:gd name="G17" fmla="*/ G2 G15 G16"/>
              <a:gd name="T0" fmla="*/ 16830 w 21600"/>
              <a:gd name="T1" fmla="*/ 0 h 21600"/>
              <a:gd name="T2" fmla="*/ 12060 w 21600"/>
              <a:gd name="T3" fmla="*/ 7200 h 21600"/>
              <a:gd name="T4" fmla="*/ 0 w 21600"/>
              <a:gd name="T5" fmla="*/ 19650 h 21600"/>
              <a:gd name="T6" fmla="*/ 9250 w 21600"/>
              <a:gd name="T7" fmla="*/ 21600 h 21600"/>
              <a:gd name="T8" fmla="*/ 18500 w 21600"/>
              <a:gd name="T9" fmla="*/ 15003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30" y="0"/>
                </a:moveTo>
                <a:lnTo>
                  <a:pt x="12060" y="7200"/>
                </a:lnTo>
                <a:lnTo>
                  <a:pt x="15160" y="7200"/>
                </a:lnTo>
                <a:lnTo>
                  <a:pt x="15160" y="17700"/>
                </a:lnTo>
                <a:lnTo>
                  <a:pt x="0" y="17700"/>
                </a:lnTo>
                <a:lnTo>
                  <a:pt x="0" y="21600"/>
                </a:lnTo>
                <a:lnTo>
                  <a:pt x="18500" y="21600"/>
                </a:lnTo>
                <a:lnTo>
                  <a:pt x="18500" y="7200"/>
                </a:lnTo>
                <a:lnTo>
                  <a:pt x="21600" y="7200"/>
                </a:lnTo>
                <a:close/>
              </a:path>
            </a:pathLst>
          </a:custGeom>
          <a:solidFill>
            <a:srgbClr val="C3DADB"/>
          </a:solidFill>
          <a:ln w="12700">
            <a:solidFill>
              <a:srgbClr val="00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838200" y="1309688"/>
            <a:ext cx="5457825" cy="4633912"/>
          </a:xfrm>
          <a:prstGeom prst="rect">
            <a:avLst/>
          </a:prstGeom>
          <a:noFill/>
          <a:ln w="9525">
            <a:noFill/>
            <a:round/>
            <a:headEnd/>
            <a:tailEnd/>
          </a:ln>
          <a:effectLst/>
        </p:spPr>
      </p:pic>
      <p:sp>
        <p:nvSpPr>
          <p:cNvPr id="16386" name="Text Box 2"/>
          <p:cNvSpPr txBox="1">
            <a:spLocks noChangeArrowheads="1"/>
          </p:cNvSpPr>
          <p:nvPr/>
        </p:nvSpPr>
        <p:spPr bwMode="auto">
          <a:xfrm>
            <a:off x="228600" y="180975"/>
            <a:ext cx="8686800" cy="648512"/>
          </a:xfrm>
          <a:prstGeom prst="rect">
            <a:avLst/>
          </a:prstGeom>
          <a:noFill/>
          <a:ln w="9525">
            <a:noFill/>
            <a:round/>
            <a:headEnd/>
            <a:tailEnd/>
          </a:ln>
          <a:effectLst/>
        </p:spPr>
        <p:txBody>
          <a:bodyPr lIns="90000" tIns="46800" rIns="90000" bIns="46800">
            <a:spAutoFit/>
          </a:bodyPr>
          <a:lstStyle/>
          <a:p>
            <a:pPr>
              <a:spcBef>
                <a:spcPts val="200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003B3A"/>
                </a:solidFill>
              </a:rPr>
              <a:t>Sleep Fragmentation Affects Sleep Quality</a:t>
            </a:r>
          </a:p>
        </p:txBody>
      </p:sp>
      <p:sp>
        <p:nvSpPr>
          <p:cNvPr id="16387" name="AutoShape 3"/>
          <p:cNvSpPr>
            <a:spLocks noChangeArrowheads="1"/>
          </p:cNvSpPr>
          <p:nvPr/>
        </p:nvSpPr>
        <p:spPr bwMode="auto">
          <a:xfrm>
            <a:off x="609600" y="3124200"/>
            <a:ext cx="152400" cy="381000"/>
          </a:xfrm>
          <a:prstGeom prst="downArrow">
            <a:avLst>
              <a:gd name="adj1" fmla="val 50000"/>
              <a:gd name="adj2" fmla="val 62500"/>
            </a:avLst>
          </a:prstGeom>
          <a:solidFill>
            <a:srgbClr val="E8A318"/>
          </a:solidFill>
          <a:ln w="6350">
            <a:solidFill>
              <a:srgbClr val="000000"/>
            </a:solidFill>
            <a:miter lim="800000"/>
            <a:headEnd/>
            <a:tailEnd/>
          </a:ln>
          <a:effectLst/>
        </p:spPr>
        <p:txBody>
          <a:bodyPr wrap="none" anchor="ctr"/>
          <a:lstStyle/>
          <a:p>
            <a:endParaRPr lang="en-US"/>
          </a:p>
        </p:txBody>
      </p:sp>
      <p:sp>
        <p:nvSpPr>
          <p:cNvPr id="16388" name="Text Box 4"/>
          <p:cNvSpPr txBox="1">
            <a:spLocks noChangeArrowheads="1"/>
          </p:cNvSpPr>
          <p:nvPr/>
        </p:nvSpPr>
        <p:spPr bwMode="auto">
          <a:xfrm>
            <a:off x="838200" y="3168650"/>
            <a:ext cx="1143000" cy="336550"/>
          </a:xfrm>
          <a:prstGeom prst="rect">
            <a:avLst/>
          </a:prstGeom>
          <a:noFill/>
          <a:ln w="9525">
            <a:noFill/>
            <a:round/>
            <a:headEnd/>
            <a:tailEnd/>
          </a:ln>
          <a:effectLst/>
        </p:spPr>
        <p:txBody>
          <a:bodyPr lIns="90000" tIns="46800" rIns="90000" bIns="46800">
            <a:spAutoFit/>
          </a:bodyPr>
          <a:lstStyle/>
          <a:p>
            <a:pPr algn="l">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t>= Paged</a:t>
            </a:r>
          </a:p>
        </p:txBody>
      </p:sp>
      <p:sp>
        <p:nvSpPr>
          <p:cNvPr id="16389" name="AutoShape 5"/>
          <p:cNvSpPr>
            <a:spLocks noChangeArrowheads="1"/>
          </p:cNvSpPr>
          <p:nvPr/>
        </p:nvSpPr>
        <p:spPr bwMode="auto">
          <a:xfrm flipH="1">
            <a:off x="20574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0" name="AutoShape 6"/>
          <p:cNvSpPr>
            <a:spLocks noChangeArrowheads="1"/>
          </p:cNvSpPr>
          <p:nvPr/>
        </p:nvSpPr>
        <p:spPr bwMode="auto">
          <a:xfrm flipH="1">
            <a:off x="24384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1" name="AutoShape 7"/>
          <p:cNvSpPr>
            <a:spLocks noChangeArrowheads="1"/>
          </p:cNvSpPr>
          <p:nvPr/>
        </p:nvSpPr>
        <p:spPr bwMode="auto">
          <a:xfrm flipH="1">
            <a:off x="28194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2" name="AutoShape 8"/>
          <p:cNvSpPr>
            <a:spLocks noChangeArrowheads="1"/>
          </p:cNvSpPr>
          <p:nvPr/>
        </p:nvSpPr>
        <p:spPr bwMode="auto">
          <a:xfrm flipH="1">
            <a:off x="31242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3" name="AutoShape 9"/>
          <p:cNvSpPr>
            <a:spLocks noChangeArrowheads="1"/>
          </p:cNvSpPr>
          <p:nvPr/>
        </p:nvSpPr>
        <p:spPr bwMode="auto">
          <a:xfrm flipH="1">
            <a:off x="35052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4" name="AutoShape 10"/>
          <p:cNvSpPr>
            <a:spLocks noChangeArrowheads="1"/>
          </p:cNvSpPr>
          <p:nvPr/>
        </p:nvSpPr>
        <p:spPr bwMode="auto">
          <a:xfrm flipH="1">
            <a:off x="38862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5" name="AutoShape 11"/>
          <p:cNvSpPr>
            <a:spLocks noChangeArrowheads="1"/>
          </p:cNvSpPr>
          <p:nvPr/>
        </p:nvSpPr>
        <p:spPr bwMode="auto">
          <a:xfrm flipH="1">
            <a:off x="43434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6" name="AutoShape 12"/>
          <p:cNvSpPr>
            <a:spLocks noChangeArrowheads="1"/>
          </p:cNvSpPr>
          <p:nvPr/>
        </p:nvSpPr>
        <p:spPr bwMode="auto">
          <a:xfrm flipH="1">
            <a:off x="46482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7" name="AutoShape 13"/>
          <p:cNvSpPr>
            <a:spLocks noChangeArrowheads="1"/>
          </p:cNvSpPr>
          <p:nvPr/>
        </p:nvSpPr>
        <p:spPr bwMode="auto">
          <a:xfrm flipH="1">
            <a:off x="49530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398" name="AutoShape 14"/>
          <p:cNvSpPr>
            <a:spLocks noChangeArrowheads="1"/>
          </p:cNvSpPr>
          <p:nvPr/>
        </p:nvSpPr>
        <p:spPr bwMode="auto">
          <a:xfrm flipH="1">
            <a:off x="5334000" y="3810000"/>
            <a:ext cx="76200" cy="228600"/>
          </a:xfrm>
          <a:prstGeom prst="downArrow">
            <a:avLst>
              <a:gd name="adj1" fmla="val 50000"/>
              <a:gd name="adj2" fmla="val 75000"/>
            </a:avLst>
          </a:prstGeom>
          <a:solidFill>
            <a:srgbClr val="E8A318"/>
          </a:solidFill>
          <a:ln w="6350">
            <a:solidFill>
              <a:srgbClr val="000000"/>
            </a:solidFill>
            <a:miter lim="800000"/>
            <a:headEnd/>
            <a:tailEnd/>
          </a:ln>
          <a:effectLst/>
        </p:spPr>
        <p:txBody>
          <a:bodyPr wrap="none" anchor="ctr"/>
          <a:lstStyle/>
          <a:p>
            <a:endParaRPr lang="en-US"/>
          </a:p>
        </p:txBody>
      </p:sp>
      <p:sp>
        <p:nvSpPr>
          <p:cNvPr id="16401" name="Text Box 17"/>
          <p:cNvSpPr txBox="1">
            <a:spLocks noChangeArrowheads="1"/>
          </p:cNvSpPr>
          <p:nvPr/>
        </p:nvSpPr>
        <p:spPr bwMode="auto">
          <a:xfrm>
            <a:off x="6324600" y="1905000"/>
            <a:ext cx="2057400" cy="373063"/>
          </a:xfrm>
          <a:prstGeom prst="rect">
            <a:avLst/>
          </a:prstGeom>
          <a:gradFill rotWithShape="1">
            <a:gsLst>
              <a:gs pos="0">
                <a:srgbClr val="729EBA"/>
              </a:gs>
              <a:gs pos="100000">
                <a:srgbClr val="729EBA">
                  <a:gamma/>
                  <a:tint val="34902"/>
                  <a:invGamma/>
                </a:srgbClr>
              </a:gs>
            </a:gsLst>
            <a:lin ang="5400000" scaled="1"/>
          </a:gradFill>
          <a:ln w="6350">
            <a:solidFill>
              <a:schemeClr val="tx1"/>
            </a:solidFill>
            <a:round/>
            <a:headEnd/>
            <a:tailEnd/>
          </a:ln>
          <a:effectLst/>
        </p:spPr>
        <p:txBody>
          <a:bodyPr lIns="90000" tIns="46800" rIns="90000" bIns="46800">
            <a:spAutoFit/>
          </a:bodyPr>
          <a:lstStyle/>
          <a:p>
            <a:pPr algn="l">
              <a:spcBef>
                <a:spcPts val="1125"/>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bg1"/>
                </a:solidFill>
                <a:effectLst>
                  <a:outerShdw blurRad="38100" dist="38100" dir="2700000" algn="tl">
                    <a:srgbClr val="000000"/>
                  </a:outerShdw>
                </a:effectLst>
              </a:rPr>
              <a:t>NORMAL SLEEP</a:t>
            </a:r>
          </a:p>
        </p:txBody>
      </p:sp>
      <p:sp>
        <p:nvSpPr>
          <p:cNvPr id="16403" name="Text Box 19"/>
          <p:cNvSpPr txBox="1">
            <a:spLocks noChangeArrowheads="1"/>
          </p:cNvSpPr>
          <p:nvPr/>
        </p:nvSpPr>
        <p:spPr bwMode="auto">
          <a:xfrm>
            <a:off x="6324600" y="3886200"/>
            <a:ext cx="2286000" cy="373063"/>
          </a:xfrm>
          <a:prstGeom prst="rect">
            <a:avLst/>
          </a:prstGeom>
          <a:gradFill rotWithShape="1">
            <a:gsLst>
              <a:gs pos="0">
                <a:srgbClr val="729EBA"/>
              </a:gs>
              <a:gs pos="100000">
                <a:srgbClr val="729EBA">
                  <a:gamma/>
                  <a:tint val="34902"/>
                  <a:invGamma/>
                </a:srgbClr>
              </a:gs>
            </a:gsLst>
            <a:lin ang="5400000" scaled="1"/>
          </a:gradFill>
          <a:ln w="6350">
            <a:solidFill>
              <a:schemeClr val="tx1"/>
            </a:solidFill>
            <a:round/>
            <a:headEnd/>
            <a:tailEnd/>
          </a:ln>
          <a:effectLst/>
        </p:spPr>
        <p:txBody>
          <a:bodyPr lIns="90000" tIns="46800" rIns="90000" bIns="46800">
            <a:spAutoFit/>
          </a:bodyPr>
          <a:lstStyle/>
          <a:p>
            <a:pPr algn="l">
              <a:spcBef>
                <a:spcPts val="1125"/>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bg1"/>
                </a:solidFill>
                <a:effectLst>
                  <a:outerShdw blurRad="38100" dist="38100" dir="2700000" algn="tl">
                    <a:srgbClr val="000000"/>
                  </a:outerShdw>
                </a:effectLst>
              </a:rPr>
              <a:t>ON CALL SLEEP</a:t>
            </a:r>
          </a:p>
        </p:txBody>
      </p:sp>
      <p:sp>
        <p:nvSpPr>
          <p:cNvPr id="16404" name="Text Box 20"/>
          <p:cNvSpPr txBox="1">
            <a:spLocks noChangeArrowheads="1"/>
          </p:cNvSpPr>
          <p:nvPr/>
        </p:nvSpPr>
        <p:spPr bwMode="auto">
          <a:xfrm>
            <a:off x="6324600" y="4845050"/>
            <a:ext cx="2395538" cy="336550"/>
          </a:xfrm>
          <a:prstGeom prst="rect">
            <a:avLst/>
          </a:prstGeom>
          <a:noFill/>
          <a:ln w="6350">
            <a:noFill/>
            <a:round/>
            <a:headEnd/>
            <a:tailEnd/>
          </a:ln>
          <a:effectLst/>
        </p:spPr>
        <p:txBody>
          <a:bodyPr lIns="90000" tIns="46800" rIns="90000" bIns="46800">
            <a:spAutoFit/>
          </a:bodyPr>
          <a:lstStyle/>
          <a:p>
            <a:pPr algn="l">
              <a:spcBef>
                <a:spcPts val="1125"/>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1"/>
                </a:solidFill>
              </a:rPr>
              <a:t>Morning Rounds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52400" y="457200"/>
            <a:ext cx="9144000" cy="833178"/>
          </a:xfrm>
          <a:prstGeom prst="rect">
            <a:avLst/>
          </a:prstGeom>
          <a:noFill/>
          <a:ln w="9525">
            <a:noFill/>
            <a:round/>
            <a:headEnd/>
            <a:tailEnd/>
          </a:ln>
          <a:effectLst/>
        </p:spPr>
        <p:txBody>
          <a:bodyPr wrap="square" lIns="90000" tIns="46800" rIns="90000" bIns="46800">
            <a:spAutoFit/>
          </a:bodyPr>
          <a:lstStyle/>
          <a:p>
            <a:pPr>
              <a:spcBef>
                <a:spcPts val="250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latin typeface="Calibri" panose="020F0502020204030204" pitchFamily="34" charset="0"/>
                <a:cs typeface="Calibri" panose="020F0502020204030204" pitchFamily="34" charset="0"/>
              </a:rPr>
              <a:t>Sleep </a:t>
            </a:r>
            <a:r>
              <a:rPr lang="en-GB" sz="4800" dirty="0">
                <a:solidFill>
                  <a:srgbClr val="003B3A"/>
                </a:solidFill>
                <a:latin typeface="Calibri" panose="020F0502020204030204" pitchFamily="34" charset="0"/>
                <a:cs typeface="Calibri" panose="020F0502020204030204" pitchFamily="34" charset="0"/>
              </a:rPr>
              <a:t>Needed vs. Sleep Obtained</a:t>
            </a:r>
          </a:p>
        </p:txBody>
      </p:sp>
      <p:sp>
        <p:nvSpPr>
          <p:cNvPr id="12290" name="Text Box 2"/>
          <p:cNvSpPr txBox="1">
            <a:spLocks noChangeArrowheads="1"/>
          </p:cNvSpPr>
          <p:nvPr/>
        </p:nvSpPr>
        <p:spPr bwMode="auto">
          <a:xfrm>
            <a:off x="152400" y="2286000"/>
            <a:ext cx="8837612" cy="3418501"/>
          </a:xfrm>
          <a:prstGeom prst="rect">
            <a:avLst/>
          </a:prstGeom>
          <a:noFill/>
          <a:ln w="9525">
            <a:noFill/>
            <a:round/>
            <a:headEnd/>
            <a:tailEnd/>
          </a:ln>
          <a:effectLst/>
        </p:spPr>
        <p:txBody>
          <a:bodyPr wrap="square" lIns="90000" tIns="46800" rIns="90000" bIns="46800">
            <a:spAutoFit/>
          </a:bodyPr>
          <a:lstStyle/>
          <a:p>
            <a:pPr algn="l">
              <a:spcBef>
                <a:spcPts val="1500"/>
              </a:spcBef>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GB" dirty="0" smtClean="0"/>
              <a:t>Less than </a:t>
            </a:r>
            <a:r>
              <a:rPr lang="en-GB" b="1" u="sng" dirty="0" smtClean="0">
                <a:solidFill>
                  <a:srgbClr val="FF0000"/>
                </a:solidFill>
              </a:rPr>
              <a:t>seven hours</a:t>
            </a:r>
            <a:r>
              <a:rPr lang="en-GB" dirty="0" smtClean="0"/>
              <a:t> of sleep starts to create a </a:t>
            </a:r>
            <a:r>
              <a:rPr lang="en-GB" b="1" dirty="0" smtClean="0"/>
              <a:t>“sleep debt” </a:t>
            </a:r>
            <a:r>
              <a:rPr lang="en-GB" dirty="0" smtClean="0"/>
              <a:t>which must be paid off</a:t>
            </a:r>
          </a:p>
          <a:p>
            <a:pPr>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GB" dirty="0" smtClean="0"/>
              <a:t> </a:t>
            </a:r>
            <a:r>
              <a:rPr lang="en-GB" dirty="0"/>
              <a:t>The effects of sleep loss on attention and working memory become evident when individuals are limited to </a:t>
            </a:r>
            <a:r>
              <a:rPr lang="en-GB" b="1" u="sng" dirty="0">
                <a:solidFill>
                  <a:srgbClr val="FF0000"/>
                </a:solidFill>
              </a:rPr>
              <a:t>six hours </a:t>
            </a:r>
            <a:r>
              <a:rPr lang="en-GB" dirty="0"/>
              <a:t>of sleep per </a:t>
            </a:r>
            <a:r>
              <a:rPr lang="en-GB" dirty="0" smtClean="0"/>
              <a:t>night</a:t>
            </a:r>
            <a:endParaRPr lang="en-US" dirty="0"/>
          </a:p>
          <a:p>
            <a:pPr>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dirty="0"/>
              <a:t> After one night of missed sleep, cognitive performance may decrease as much as </a:t>
            </a:r>
            <a:r>
              <a:rPr lang="en-US" b="1" u="sng" dirty="0">
                <a:solidFill>
                  <a:srgbClr val="FF0000"/>
                </a:solidFill>
              </a:rPr>
              <a:t>25%</a:t>
            </a:r>
            <a:r>
              <a:rPr lang="en-US" dirty="0"/>
              <a:t> from </a:t>
            </a:r>
            <a:r>
              <a:rPr lang="en-US" dirty="0" smtClean="0"/>
              <a:t>baseline</a:t>
            </a:r>
            <a:endParaRPr lang="en-US" dirty="0"/>
          </a:p>
          <a:p>
            <a:pPr>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dirty="0"/>
              <a:t> After the second night of missed sleep, cognitive  performance can fall to nearly </a:t>
            </a:r>
            <a:r>
              <a:rPr lang="en-US" b="1" u="sng" dirty="0">
                <a:solidFill>
                  <a:srgbClr val="FF0000"/>
                </a:solidFill>
              </a:rPr>
              <a:t>40% </a:t>
            </a:r>
            <a:r>
              <a:rPr lang="en-US" dirty="0"/>
              <a:t>of </a:t>
            </a:r>
            <a:r>
              <a:rPr lang="en-US" dirty="0" smtClean="0"/>
              <a:t>baseline</a:t>
            </a:r>
            <a:endParaRPr lang="en-US" dirty="0"/>
          </a:p>
          <a:p>
            <a:pPr>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dirty="0"/>
              <a:t> Any discrepancy between the amount of sleep needed by an individual and the amount of sleep actually obtained, even for one night, begins to build up a </a:t>
            </a:r>
            <a:r>
              <a:rPr lang="en-US" b="1" dirty="0">
                <a:solidFill>
                  <a:srgbClr val="FF0000"/>
                </a:solidFill>
              </a:rPr>
              <a:t>“sleep debt</a:t>
            </a:r>
            <a:r>
              <a:rPr lang="en-US" b="1" dirty="0" smtClean="0">
                <a:solidFill>
                  <a:srgbClr val="FF0000"/>
                </a:solidFill>
              </a:rPr>
              <a:t>”</a:t>
            </a:r>
          </a:p>
          <a:p>
            <a:pPr>
              <a:buClr>
                <a:srgbClr val="009999"/>
              </a:buCl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GB" dirty="0"/>
              <a:t>Sleep loss is cumulative</a:t>
            </a:r>
          </a:p>
          <a:p>
            <a:pPr>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GB" b="1" dirty="0"/>
          </a:p>
          <a:p>
            <a:pPr algn="l">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endParaRPr lang="en-GB" b="1" dirty="0"/>
          </a:p>
        </p:txBody>
      </p:sp>
      <p:sp>
        <p:nvSpPr>
          <p:cNvPr id="12291" name="Text Box 3"/>
          <p:cNvSpPr txBox="1">
            <a:spLocks noChangeArrowheads="1"/>
          </p:cNvSpPr>
          <p:nvPr/>
        </p:nvSpPr>
        <p:spPr bwMode="auto">
          <a:xfrm>
            <a:off x="5029200" y="6096000"/>
            <a:ext cx="184150" cy="366713"/>
          </a:xfrm>
          <a:prstGeom prst="rect">
            <a:avLst/>
          </a:prstGeom>
          <a:noFill/>
          <a:ln w="9525">
            <a:noFill/>
            <a:round/>
            <a:headEnd/>
            <a:tailEnd/>
          </a:ln>
          <a:effectLst/>
        </p:spPr>
        <p:txBody>
          <a:bodyPr wrap="none" anchor="ct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381000" y="872901"/>
            <a:ext cx="8443264" cy="563231"/>
          </a:xfrm>
          <a:ln/>
        </p:spPr>
        <p:txBody>
          <a:bodyPr wrap="square">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003B3A"/>
                </a:solidFill>
                <a:latin typeface="+mn-lt"/>
              </a:rPr>
              <a:t>The </a:t>
            </a:r>
            <a:r>
              <a:rPr lang="en-GB" sz="3600" dirty="0">
                <a:solidFill>
                  <a:srgbClr val="003B3A"/>
                </a:solidFill>
                <a:latin typeface="+mn-lt"/>
              </a:rPr>
              <a:t>Effects of Sleep Loss are Cumulative</a:t>
            </a:r>
            <a:endParaRPr lang="en-GB" sz="3600" dirty="0">
              <a:latin typeface="+mn-lt"/>
            </a:endParaRPr>
          </a:p>
        </p:txBody>
      </p:sp>
      <p:sp>
        <p:nvSpPr>
          <p:cNvPr id="44038" name="Text Box 6"/>
          <p:cNvSpPr txBox="1">
            <a:spLocks noChangeArrowheads="1"/>
          </p:cNvSpPr>
          <p:nvPr/>
        </p:nvSpPr>
        <p:spPr bwMode="auto">
          <a:xfrm>
            <a:off x="5382210" y="2960132"/>
            <a:ext cx="3152190" cy="2585323"/>
          </a:xfrm>
          <a:prstGeom prst="rect">
            <a:avLst/>
          </a:prstGeom>
          <a:noFill/>
          <a:ln w="9525">
            <a:noFill/>
            <a:miter lim="800000"/>
            <a:headEnd/>
            <a:tailEnd/>
          </a:ln>
          <a:effectLst/>
        </p:spPr>
        <p:txBody>
          <a:bodyPr wrap="square">
            <a:spAutoFit/>
          </a:bodyPr>
          <a:lstStyle/>
          <a:p>
            <a:pPr marL="285750" indent="-285750">
              <a:spcBef>
                <a:spcPct val="0"/>
              </a:spcBef>
              <a:buFont typeface="Arial" panose="020B0604020202020204" pitchFamily="34" charset="0"/>
              <a:buChar char="•"/>
            </a:pPr>
            <a:r>
              <a:rPr lang="en-US" dirty="0">
                <a:solidFill>
                  <a:schemeClr val="tx1"/>
                </a:solidFill>
              </a:rPr>
              <a:t>Reduced sleep onset latency (decrease in MSLT</a:t>
            </a:r>
            <a:r>
              <a:rPr lang="en-US" dirty="0" smtClean="0">
                <a:solidFill>
                  <a:schemeClr val="tx1"/>
                </a:solidFill>
              </a:rPr>
              <a:t>)</a:t>
            </a:r>
          </a:p>
          <a:p>
            <a:pPr>
              <a:spcBef>
                <a:spcPct val="0"/>
              </a:spcBef>
            </a:pPr>
            <a:endParaRPr lang="en-US" dirty="0">
              <a:solidFill>
                <a:schemeClr val="tx1"/>
              </a:solidFill>
            </a:endParaRPr>
          </a:p>
          <a:p>
            <a:pPr marL="285750" indent="-285750">
              <a:spcBef>
                <a:spcPct val="0"/>
              </a:spcBef>
              <a:buFont typeface="Arial" panose="020B0604020202020204" pitchFamily="34" charset="0"/>
              <a:buChar char="•"/>
            </a:pPr>
            <a:r>
              <a:rPr lang="en-US" dirty="0">
                <a:solidFill>
                  <a:schemeClr val="tx1"/>
                </a:solidFill>
              </a:rPr>
              <a:t>Elevated sleepiness and performance deficits continued beyond day </a:t>
            </a:r>
            <a:r>
              <a:rPr lang="en-US" dirty="0" smtClean="0">
                <a:solidFill>
                  <a:schemeClr val="tx1"/>
                </a:solidFill>
              </a:rPr>
              <a:t>7</a:t>
            </a:r>
          </a:p>
          <a:p>
            <a:pPr>
              <a:spcBef>
                <a:spcPct val="0"/>
              </a:spcBef>
            </a:pPr>
            <a:endParaRPr lang="en-US" dirty="0">
              <a:solidFill>
                <a:schemeClr val="tx1"/>
              </a:solidFill>
            </a:endParaRPr>
          </a:p>
          <a:p>
            <a:pPr marL="285750" indent="-285750">
              <a:spcBef>
                <a:spcPct val="0"/>
              </a:spcBef>
              <a:buFont typeface="Arial" panose="020B0604020202020204" pitchFamily="34" charset="0"/>
              <a:buChar char="•"/>
            </a:pPr>
            <a:r>
              <a:rPr lang="en-US" dirty="0"/>
              <a:t>Recovery requires 2 full nights of sleep.</a:t>
            </a:r>
            <a:endParaRPr lang="en-US" dirty="0">
              <a:solidFill>
                <a:schemeClr val="tx1"/>
              </a:solidFill>
            </a:endParaRPr>
          </a:p>
        </p:txBody>
      </p:sp>
      <p:pic>
        <p:nvPicPr>
          <p:cNvPr id="44040" name="Picture 8" descr="Picture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 y="2093858"/>
            <a:ext cx="5486400" cy="4459342"/>
          </a:xfrm>
          <a:prstGeom prst="rect">
            <a:avLst/>
          </a:prstGeom>
          <a:noFill/>
        </p:spPr>
      </p:pic>
      <p:sp>
        <p:nvSpPr>
          <p:cNvPr id="44041" name="Rectangle 9"/>
          <p:cNvSpPr>
            <a:spLocks noChangeArrowheads="1"/>
          </p:cNvSpPr>
          <p:nvPr/>
        </p:nvSpPr>
        <p:spPr bwMode="auto">
          <a:xfrm>
            <a:off x="1300455" y="2514600"/>
            <a:ext cx="2438400" cy="3276600"/>
          </a:xfrm>
          <a:prstGeom prst="rect">
            <a:avLst/>
          </a:prstGeom>
          <a:solidFill>
            <a:srgbClr val="FF6600">
              <a:alpha val="20000"/>
            </a:srgbClr>
          </a:solidFill>
          <a:ln w="12700" algn="ctr">
            <a:noFill/>
            <a:miter lim="800000"/>
            <a:headEnd/>
            <a:tailEnd/>
          </a:ln>
          <a:effectLst/>
        </p:spPr>
        <p:txBody>
          <a:bodyPr wrap="none" anchor="ctr"/>
          <a:lstStyle/>
          <a:p>
            <a:r>
              <a:rPr lang="en-US" dirty="0"/>
              <a:t>4.9 hr</a:t>
            </a:r>
          </a:p>
        </p:txBody>
      </p:sp>
      <p:sp>
        <p:nvSpPr>
          <p:cNvPr id="9" name="TextBox 8"/>
          <p:cNvSpPr txBox="1"/>
          <p:nvPr/>
        </p:nvSpPr>
        <p:spPr>
          <a:xfrm>
            <a:off x="2057400" y="4267200"/>
            <a:ext cx="731290" cy="369332"/>
          </a:xfrm>
          <a:prstGeom prst="rect">
            <a:avLst/>
          </a:prstGeom>
          <a:noFill/>
        </p:spPr>
        <p:txBody>
          <a:bodyPr wrap="none" rtlCol="0">
            <a:spAutoFit/>
          </a:bodyPr>
          <a:lstStyle/>
          <a:p>
            <a:r>
              <a:rPr lang="en-US" dirty="0"/>
              <a:t>7.4 hr</a:t>
            </a:r>
          </a:p>
        </p:txBody>
      </p:sp>
      <p:sp>
        <p:nvSpPr>
          <p:cNvPr id="10" name="TextBox 9"/>
          <p:cNvSpPr txBox="1"/>
          <p:nvPr/>
        </p:nvSpPr>
        <p:spPr>
          <a:xfrm>
            <a:off x="3886200" y="2590800"/>
            <a:ext cx="957554" cy="369332"/>
          </a:xfrm>
          <a:prstGeom prst="rect">
            <a:avLst/>
          </a:prstGeom>
          <a:noFill/>
        </p:spPr>
        <p:txBody>
          <a:bodyPr wrap="square" rtlCol="0">
            <a:spAutoFit/>
          </a:bodyPr>
          <a:lstStyle/>
          <a:p>
            <a:r>
              <a:rPr lang="en-US" dirty="0"/>
              <a:t>7.98 hr</a:t>
            </a:r>
          </a:p>
        </p:txBody>
      </p:sp>
      <p:sp>
        <p:nvSpPr>
          <p:cNvPr id="3" name="TextBox 2"/>
          <p:cNvSpPr txBox="1"/>
          <p:nvPr/>
        </p:nvSpPr>
        <p:spPr>
          <a:xfrm>
            <a:off x="137465" y="1752600"/>
            <a:ext cx="8854135" cy="369332"/>
          </a:xfrm>
          <a:prstGeom prst="rect">
            <a:avLst/>
          </a:prstGeom>
          <a:noFill/>
        </p:spPr>
        <p:txBody>
          <a:bodyPr wrap="square" rtlCol="0">
            <a:spAutoFit/>
          </a:bodyPr>
          <a:lstStyle/>
          <a:p>
            <a:r>
              <a:rPr lang="en-US" dirty="0" smtClean="0"/>
              <a:t>  Less </a:t>
            </a:r>
            <a:r>
              <a:rPr lang="en-US" dirty="0"/>
              <a:t>than five hours of sleep over a 24-hour period, peak mental abilities begin to decline</a:t>
            </a:r>
            <a:endParaRPr lang="en-US"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333374" y="-53306"/>
            <a:ext cx="8353426" cy="1348061"/>
          </a:xfrm>
          <a:ln/>
        </p:spPr>
        <p:txBody>
          <a:bodyPr wrap="square">
            <a:spAutoFit/>
          </a:bodyPr>
          <a:lstStyle/>
          <a:p>
            <a:pPr>
              <a:buClr>
                <a:srgbClr val="0099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latin typeface="+mn-lt"/>
              </a:rPr>
              <a:t/>
            </a:r>
            <a:br>
              <a:rPr lang="en-US" sz="3200" dirty="0" smtClean="0">
                <a:latin typeface="+mn-lt"/>
              </a:rPr>
            </a:br>
            <a:r>
              <a:rPr lang="en-US" sz="3200" dirty="0" smtClean="0">
                <a:latin typeface="+mn-lt"/>
              </a:rPr>
              <a:t>Dose-dependent</a:t>
            </a:r>
            <a:r>
              <a:rPr lang="en-US" sz="3200" dirty="0">
                <a:latin typeface="+mn-lt"/>
              </a:rPr>
              <a:t>, Near-linear Function of the Number of Days of Sleep Restriction</a:t>
            </a:r>
            <a:endParaRPr lang="en-GB" sz="3200" dirty="0">
              <a:latin typeface="+mn-lt"/>
            </a:endParaRPr>
          </a:p>
        </p:txBody>
      </p:sp>
      <p:sp>
        <p:nvSpPr>
          <p:cNvPr id="13313" name="Rectangle 1"/>
          <p:cNvSpPr>
            <a:spLocks noChangeArrowheads="1"/>
          </p:cNvSpPr>
          <p:nvPr/>
        </p:nvSpPr>
        <p:spPr bwMode="auto">
          <a:xfrm>
            <a:off x="1163638" y="2454275"/>
            <a:ext cx="5707062" cy="955675"/>
          </a:xfrm>
          <a:prstGeom prst="rect">
            <a:avLst/>
          </a:prstGeom>
          <a:gradFill rotWithShape="1">
            <a:gsLst>
              <a:gs pos="0">
                <a:srgbClr val="729EBA">
                  <a:gamma/>
                  <a:tint val="60392"/>
                  <a:invGamma/>
                </a:srgbClr>
              </a:gs>
              <a:gs pos="100000">
                <a:srgbClr val="729EBA"/>
              </a:gs>
            </a:gsLst>
            <a:lin ang="0" scaled="1"/>
          </a:gradFill>
          <a:ln w="9525">
            <a:noFill/>
            <a:round/>
            <a:headEnd/>
            <a:tailEnd/>
          </a:ln>
          <a:effectLst/>
        </p:spPr>
        <p:txBody>
          <a:bodyPr wrap="none" anchor="ctr"/>
          <a:lstStyle/>
          <a:p>
            <a:endParaRPr lang="en-US" dirty="0"/>
          </a:p>
        </p:txBody>
      </p:sp>
      <p:sp>
        <p:nvSpPr>
          <p:cNvPr id="13314" name="Rectangle 2"/>
          <p:cNvSpPr>
            <a:spLocks noChangeArrowheads="1"/>
          </p:cNvSpPr>
          <p:nvPr/>
        </p:nvSpPr>
        <p:spPr bwMode="auto">
          <a:xfrm>
            <a:off x="1086644" y="2056302"/>
            <a:ext cx="5707062" cy="377824"/>
          </a:xfrm>
          <a:prstGeom prst="rect">
            <a:avLst/>
          </a:prstGeom>
          <a:gradFill rotWithShape="1">
            <a:gsLst>
              <a:gs pos="0">
                <a:srgbClr val="C3DADB">
                  <a:gamma/>
                  <a:tint val="34902"/>
                  <a:invGamma/>
                </a:srgbClr>
              </a:gs>
              <a:gs pos="100000">
                <a:srgbClr val="C3DADB"/>
              </a:gs>
            </a:gsLst>
            <a:lin ang="0" scaled="1"/>
          </a:gradFill>
          <a:ln w="9525">
            <a:noFill/>
            <a:round/>
            <a:headEnd/>
            <a:tailEnd/>
          </a:ln>
          <a:effectLst/>
        </p:spPr>
        <p:txBody>
          <a:bodyPr wrap="none" anchor="ctr"/>
          <a:lstStyle/>
          <a:p>
            <a:r>
              <a:rPr lang="en-US" dirty="0"/>
              <a:t>0 hr TIB</a:t>
            </a:r>
          </a:p>
        </p:txBody>
      </p:sp>
      <p:sp>
        <p:nvSpPr>
          <p:cNvPr id="13403" name="Rectangle 91"/>
          <p:cNvSpPr>
            <a:spLocks noChangeArrowheads="1"/>
          </p:cNvSpPr>
          <p:nvPr/>
        </p:nvSpPr>
        <p:spPr bwMode="auto">
          <a:xfrm>
            <a:off x="7019488" y="1872247"/>
            <a:ext cx="1972112" cy="1353238"/>
          </a:xfrm>
          <a:prstGeom prst="rect">
            <a:avLst/>
          </a:prstGeom>
          <a:gradFill rotWithShape="1">
            <a:gsLst>
              <a:gs pos="0">
                <a:schemeClr val="bg1"/>
              </a:gs>
              <a:gs pos="100000">
                <a:schemeClr val="bg1">
                  <a:gamma/>
                  <a:shade val="92157"/>
                  <a:invGamma/>
                </a:schemeClr>
              </a:gs>
            </a:gsLst>
            <a:lin ang="5400000" scaled="1"/>
          </a:gradFill>
          <a:ln w="19050">
            <a:solidFill>
              <a:srgbClr val="000000"/>
            </a:solidFill>
            <a:miter lim="800000"/>
            <a:headEnd/>
            <a:tailEnd/>
          </a:ln>
          <a:effectLst/>
        </p:spPr>
        <p:txBody>
          <a:bodyPr wrap="none" anchor="ctr"/>
          <a:lstStyle/>
          <a:p>
            <a:endParaRPr lang="en-US"/>
          </a:p>
        </p:txBody>
      </p:sp>
      <p:sp>
        <p:nvSpPr>
          <p:cNvPr id="13392" name="Rectangle 80"/>
          <p:cNvSpPr>
            <a:spLocks noChangeArrowheads="1"/>
          </p:cNvSpPr>
          <p:nvPr/>
        </p:nvSpPr>
        <p:spPr bwMode="auto">
          <a:xfrm>
            <a:off x="1145163" y="2029428"/>
            <a:ext cx="5695950" cy="3814461"/>
          </a:xfrm>
          <a:prstGeom prst="rect">
            <a:avLst/>
          </a:prstGeom>
          <a:noFill/>
          <a:ln w="19050">
            <a:solidFill>
              <a:srgbClr val="000000"/>
            </a:solidFill>
            <a:miter lim="800000"/>
            <a:headEnd/>
            <a:tailEnd/>
          </a:ln>
          <a:effectLst/>
        </p:spPr>
        <p:txBody>
          <a:bodyPr wrap="none" anchor="ctr"/>
          <a:lstStyle/>
          <a:p>
            <a:endParaRPr lang="en-US"/>
          </a:p>
        </p:txBody>
      </p:sp>
      <p:sp>
        <p:nvSpPr>
          <p:cNvPr id="13317" name="Text Box 5"/>
          <p:cNvSpPr txBox="1">
            <a:spLocks noChangeArrowheads="1"/>
          </p:cNvSpPr>
          <p:nvPr/>
        </p:nvSpPr>
        <p:spPr bwMode="auto">
          <a:xfrm>
            <a:off x="966788" y="5275263"/>
            <a:ext cx="417512"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BL</a:t>
            </a:r>
          </a:p>
        </p:txBody>
      </p:sp>
      <p:sp>
        <p:nvSpPr>
          <p:cNvPr id="13318" name="Text Box 6"/>
          <p:cNvSpPr txBox="1">
            <a:spLocks noChangeArrowheads="1"/>
          </p:cNvSpPr>
          <p:nvPr/>
        </p:nvSpPr>
        <p:spPr bwMode="auto">
          <a:xfrm>
            <a:off x="2549525" y="5267325"/>
            <a:ext cx="279400"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4</a:t>
            </a:r>
          </a:p>
        </p:txBody>
      </p:sp>
      <p:sp>
        <p:nvSpPr>
          <p:cNvPr id="13319" name="Text Box 7"/>
          <p:cNvSpPr txBox="1">
            <a:spLocks noChangeArrowheads="1"/>
          </p:cNvSpPr>
          <p:nvPr/>
        </p:nvSpPr>
        <p:spPr bwMode="auto">
          <a:xfrm>
            <a:off x="4081463" y="5283200"/>
            <a:ext cx="279400"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8</a:t>
            </a:r>
          </a:p>
        </p:txBody>
      </p:sp>
      <p:sp>
        <p:nvSpPr>
          <p:cNvPr id="13320" name="Text Box 8"/>
          <p:cNvSpPr txBox="1">
            <a:spLocks noChangeArrowheads="1"/>
          </p:cNvSpPr>
          <p:nvPr/>
        </p:nvSpPr>
        <p:spPr bwMode="auto">
          <a:xfrm>
            <a:off x="5540375" y="5268913"/>
            <a:ext cx="377825"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12</a:t>
            </a:r>
          </a:p>
        </p:txBody>
      </p:sp>
      <p:grpSp>
        <p:nvGrpSpPr>
          <p:cNvPr id="2" name="Group 9"/>
          <p:cNvGrpSpPr>
            <a:grpSpLocks/>
          </p:cNvGrpSpPr>
          <p:nvPr/>
        </p:nvGrpSpPr>
        <p:grpSpPr bwMode="auto">
          <a:xfrm>
            <a:off x="1931988" y="5191125"/>
            <a:ext cx="4560887" cy="93663"/>
            <a:chOff x="1217" y="3510"/>
            <a:chExt cx="2873" cy="59"/>
          </a:xfrm>
        </p:grpSpPr>
        <p:sp>
          <p:nvSpPr>
            <p:cNvPr id="13322" name="Line 10"/>
            <p:cNvSpPr>
              <a:spLocks noChangeShapeType="1"/>
            </p:cNvSpPr>
            <p:nvPr/>
          </p:nvSpPr>
          <p:spPr bwMode="auto">
            <a:xfrm>
              <a:off x="1696" y="3510"/>
              <a:ext cx="1" cy="60"/>
            </a:xfrm>
            <a:prstGeom prst="line">
              <a:avLst/>
            </a:prstGeom>
            <a:noFill/>
            <a:ln w="19080">
              <a:solidFill>
                <a:srgbClr val="000000"/>
              </a:solidFill>
              <a:miter lim="800000"/>
              <a:headEnd/>
              <a:tailEnd/>
            </a:ln>
            <a:effectLst/>
          </p:spPr>
          <p:txBody>
            <a:bodyPr/>
            <a:lstStyle/>
            <a:p>
              <a:endParaRPr lang="en-US"/>
            </a:p>
          </p:txBody>
        </p:sp>
        <p:sp>
          <p:nvSpPr>
            <p:cNvPr id="13323" name="Line 11"/>
            <p:cNvSpPr>
              <a:spLocks noChangeShapeType="1"/>
            </p:cNvSpPr>
            <p:nvPr/>
          </p:nvSpPr>
          <p:spPr bwMode="auto">
            <a:xfrm>
              <a:off x="2653" y="3510"/>
              <a:ext cx="1" cy="60"/>
            </a:xfrm>
            <a:prstGeom prst="line">
              <a:avLst/>
            </a:prstGeom>
            <a:noFill/>
            <a:ln w="19080">
              <a:solidFill>
                <a:srgbClr val="000000"/>
              </a:solidFill>
              <a:miter lim="800000"/>
              <a:headEnd/>
              <a:tailEnd/>
            </a:ln>
            <a:effectLst/>
          </p:spPr>
          <p:txBody>
            <a:bodyPr/>
            <a:lstStyle/>
            <a:p>
              <a:endParaRPr lang="en-US"/>
            </a:p>
          </p:txBody>
        </p:sp>
        <p:sp>
          <p:nvSpPr>
            <p:cNvPr id="13324" name="Line 12"/>
            <p:cNvSpPr>
              <a:spLocks noChangeShapeType="1"/>
            </p:cNvSpPr>
            <p:nvPr/>
          </p:nvSpPr>
          <p:spPr bwMode="auto">
            <a:xfrm>
              <a:off x="3611" y="3510"/>
              <a:ext cx="1" cy="60"/>
            </a:xfrm>
            <a:prstGeom prst="line">
              <a:avLst/>
            </a:prstGeom>
            <a:noFill/>
            <a:ln w="19080">
              <a:solidFill>
                <a:srgbClr val="000000"/>
              </a:solidFill>
              <a:miter lim="800000"/>
              <a:headEnd/>
              <a:tailEnd/>
            </a:ln>
            <a:effectLst/>
          </p:spPr>
          <p:txBody>
            <a:bodyPr/>
            <a:lstStyle/>
            <a:p>
              <a:endParaRPr lang="en-US"/>
            </a:p>
          </p:txBody>
        </p:sp>
        <p:sp>
          <p:nvSpPr>
            <p:cNvPr id="13325" name="Line 13"/>
            <p:cNvSpPr>
              <a:spLocks noChangeShapeType="1"/>
            </p:cNvSpPr>
            <p:nvPr/>
          </p:nvSpPr>
          <p:spPr bwMode="auto">
            <a:xfrm>
              <a:off x="1217" y="3510"/>
              <a:ext cx="1" cy="60"/>
            </a:xfrm>
            <a:prstGeom prst="line">
              <a:avLst/>
            </a:prstGeom>
            <a:noFill/>
            <a:ln w="19080">
              <a:solidFill>
                <a:srgbClr val="000000"/>
              </a:solidFill>
              <a:miter lim="800000"/>
              <a:headEnd/>
              <a:tailEnd/>
            </a:ln>
            <a:effectLst/>
          </p:spPr>
          <p:txBody>
            <a:bodyPr/>
            <a:lstStyle/>
            <a:p>
              <a:endParaRPr lang="en-US"/>
            </a:p>
          </p:txBody>
        </p:sp>
        <p:sp>
          <p:nvSpPr>
            <p:cNvPr id="13326" name="Line 14"/>
            <p:cNvSpPr>
              <a:spLocks noChangeShapeType="1"/>
            </p:cNvSpPr>
            <p:nvPr/>
          </p:nvSpPr>
          <p:spPr bwMode="auto">
            <a:xfrm>
              <a:off x="2175" y="3510"/>
              <a:ext cx="1" cy="60"/>
            </a:xfrm>
            <a:prstGeom prst="line">
              <a:avLst/>
            </a:prstGeom>
            <a:noFill/>
            <a:ln w="19080">
              <a:solidFill>
                <a:srgbClr val="000000"/>
              </a:solidFill>
              <a:miter lim="800000"/>
              <a:headEnd/>
              <a:tailEnd/>
            </a:ln>
            <a:effectLst/>
          </p:spPr>
          <p:txBody>
            <a:bodyPr/>
            <a:lstStyle/>
            <a:p>
              <a:endParaRPr lang="en-US"/>
            </a:p>
          </p:txBody>
        </p:sp>
        <p:sp>
          <p:nvSpPr>
            <p:cNvPr id="13327" name="Line 15"/>
            <p:cNvSpPr>
              <a:spLocks noChangeShapeType="1"/>
            </p:cNvSpPr>
            <p:nvPr/>
          </p:nvSpPr>
          <p:spPr bwMode="auto">
            <a:xfrm>
              <a:off x="3132" y="3510"/>
              <a:ext cx="1" cy="60"/>
            </a:xfrm>
            <a:prstGeom prst="line">
              <a:avLst/>
            </a:prstGeom>
            <a:noFill/>
            <a:ln w="19080">
              <a:solidFill>
                <a:srgbClr val="000000"/>
              </a:solidFill>
              <a:miter lim="800000"/>
              <a:headEnd/>
              <a:tailEnd/>
            </a:ln>
            <a:effectLst/>
          </p:spPr>
          <p:txBody>
            <a:bodyPr/>
            <a:lstStyle/>
            <a:p>
              <a:endParaRPr lang="en-US"/>
            </a:p>
          </p:txBody>
        </p:sp>
        <p:sp>
          <p:nvSpPr>
            <p:cNvPr id="13328" name="Line 16"/>
            <p:cNvSpPr>
              <a:spLocks noChangeShapeType="1"/>
            </p:cNvSpPr>
            <p:nvPr/>
          </p:nvSpPr>
          <p:spPr bwMode="auto">
            <a:xfrm>
              <a:off x="4090" y="3510"/>
              <a:ext cx="1" cy="60"/>
            </a:xfrm>
            <a:prstGeom prst="line">
              <a:avLst/>
            </a:prstGeom>
            <a:noFill/>
            <a:ln w="19080">
              <a:solidFill>
                <a:srgbClr val="000000"/>
              </a:solidFill>
              <a:miter lim="800000"/>
              <a:headEnd/>
              <a:tailEnd/>
            </a:ln>
            <a:effectLst/>
          </p:spPr>
          <p:txBody>
            <a:bodyPr/>
            <a:lstStyle/>
            <a:p>
              <a:endParaRPr lang="en-US"/>
            </a:p>
          </p:txBody>
        </p:sp>
      </p:grpSp>
      <p:grpSp>
        <p:nvGrpSpPr>
          <p:cNvPr id="3" name="Group 17"/>
          <p:cNvGrpSpPr>
            <a:grpSpLocks/>
          </p:cNvGrpSpPr>
          <p:nvPr/>
        </p:nvGrpSpPr>
        <p:grpSpPr bwMode="auto">
          <a:xfrm>
            <a:off x="1027908" y="2056302"/>
            <a:ext cx="116682" cy="3763804"/>
            <a:chOff x="685" y="937"/>
            <a:chExt cx="41" cy="2412"/>
          </a:xfrm>
        </p:grpSpPr>
        <p:sp>
          <p:nvSpPr>
            <p:cNvPr id="13330" name="Line 18"/>
            <p:cNvSpPr>
              <a:spLocks noChangeShapeType="1"/>
            </p:cNvSpPr>
            <p:nvPr/>
          </p:nvSpPr>
          <p:spPr bwMode="auto">
            <a:xfrm>
              <a:off x="685" y="3349"/>
              <a:ext cx="42" cy="1"/>
            </a:xfrm>
            <a:prstGeom prst="line">
              <a:avLst/>
            </a:prstGeom>
            <a:noFill/>
            <a:ln w="19080">
              <a:solidFill>
                <a:srgbClr val="000000"/>
              </a:solidFill>
              <a:miter lim="800000"/>
              <a:headEnd/>
              <a:tailEnd/>
            </a:ln>
            <a:effectLst/>
          </p:spPr>
          <p:txBody>
            <a:bodyPr/>
            <a:lstStyle/>
            <a:p>
              <a:endParaRPr lang="en-US"/>
            </a:p>
          </p:txBody>
        </p:sp>
        <p:sp>
          <p:nvSpPr>
            <p:cNvPr id="13331" name="Line 19"/>
            <p:cNvSpPr>
              <a:spLocks noChangeShapeType="1"/>
            </p:cNvSpPr>
            <p:nvPr/>
          </p:nvSpPr>
          <p:spPr bwMode="auto">
            <a:xfrm>
              <a:off x="685" y="3047"/>
              <a:ext cx="42" cy="1"/>
            </a:xfrm>
            <a:prstGeom prst="line">
              <a:avLst/>
            </a:prstGeom>
            <a:noFill/>
            <a:ln w="19080">
              <a:solidFill>
                <a:srgbClr val="000000"/>
              </a:solidFill>
              <a:miter lim="800000"/>
              <a:headEnd/>
              <a:tailEnd/>
            </a:ln>
            <a:effectLst/>
          </p:spPr>
          <p:txBody>
            <a:bodyPr/>
            <a:lstStyle/>
            <a:p>
              <a:endParaRPr lang="en-US"/>
            </a:p>
          </p:txBody>
        </p:sp>
        <p:sp>
          <p:nvSpPr>
            <p:cNvPr id="13332" name="Line 20"/>
            <p:cNvSpPr>
              <a:spLocks noChangeShapeType="1"/>
            </p:cNvSpPr>
            <p:nvPr/>
          </p:nvSpPr>
          <p:spPr bwMode="auto">
            <a:xfrm>
              <a:off x="685" y="2746"/>
              <a:ext cx="42" cy="1"/>
            </a:xfrm>
            <a:prstGeom prst="line">
              <a:avLst/>
            </a:prstGeom>
            <a:noFill/>
            <a:ln w="19080">
              <a:solidFill>
                <a:srgbClr val="000000"/>
              </a:solidFill>
              <a:miter lim="800000"/>
              <a:headEnd/>
              <a:tailEnd/>
            </a:ln>
            <a:effectLst/>
          </p:spPr>
          <p:txBody>
            <a:bodyPr/>
            <a:lstStyle/>
            <a:p>
              <a:endParaRPr lang="en-US"/>
            </a:p>
          </p:txBody>
        </p:sp>
        <p:sp>
          <p:nvSpPr>
            <p:cNvPr id="13333" name="Line 21"/>
            <p:cNvSpPr>
              <a:spLocks noChangeShapeType="1"/>
            </p:cNvSpPr>
            <p:nvPr/>
          </p:nvSpPr>
          <p:spPr bwMode="auto">
            <a:xfrm>
              <a:off x="685" y="2444"/>
              <a:ext cx="42" cy="1"/>
            </a:xfrm>
            <a:prstGeom prst="line">
              <a:avLst/>
            </a:prstGeom>
            <a:noFill/>
            <a:ln w="19080">
              <a:solidFill>
                <a:srgbClr val="000000"/>
              </a:solidFill>
              <a:miter lim="800000"/>
              <a:headEnd/>
              <a:tailEnd/>
            </a:ln>
            <a:effectLst/>
          </p:spPr>
          <p:txBody>
            <a:bodyPr/>
            <a:lstStyle/>
            <a:p>
              <a:endParaRPr lang="en-US"/>
            </a:p>
          </p:txBody>
        </p:sp>
        <p:sp>
          <p:nvSpPr>
            <p:cNvPr id="13334" name="Line 22"/>
            <p:cNvSpPr>
              <a:spLocks noChangeShapeType="1"/>
            </p:cNvSpPr>
            <p:nvPr/>
          </p:nvSpPr>
          <p:spPr bwMode="auto">
            <a:xfrm>
              <a:off x="685" y="2143"/>
              <a:ext cx="42" cy="1"/>
            </a:xfrm>
            <a:prstGeom prst="line">
              <a:avLst/>
            </a:prstGeom>
            <a:noFill/>
            <a:ln w="19080">
              <a:solidFill>
                <a:srgbClr val="000000"/>
              </a:solidFill>
              <a:miter lim="800000"/>
              <a:headEnd/>
              <a:tailEnd/>
            </a:ln>
            <a:effectLst/>
          </p:spPr>
          <p:txBody>
            <a:bodyPr/>
            <a:lstStyle/>
            <a:p>
              <a:endParaRPr lang="en-US"/>
            </a:p>
          </p:txBody>
        </p:sp>
        <p:sp>
          <p:nvSpPr>
            <p:cNvPr id="13335" name="Line 23"/>
            <p:cNvSpPr>
              <a:spLocks noChangeShapeType="1"/>
            </p:cNvSpPr>
            <p:nvPr/>
          </p:nvSpPr>
          <p:spPr bwMode="auto">
            <a:xfrm>
              <a:off x="685" y="1841"/>
              <a:ext cx="42" cy="1"/>
            </a:xfrm>
            <a:prstGeom prst="line">
              <a:avLst/>
            </a:prstGeom>
            <a:noFill/>
            <a:ln w="19080">
              <a:solidFill>
                <a:srgbClr val="000000"/>
              </a:solidFill>
              <a:miter lim="800000"/>
              <a:headEnd/>
              <a:tailEnd/>
            </a:ln>
            <a:effectLst/>
          </p:spPr>
          <p:txBody>
            <a:bodyPr/>
            <a:lstStyle/>
            <a:p>
              <a:endParaRPr lang="en-US"/>
            </a:p>
          </p:txBody>
        </p:sp>
        <p:sp>
          <p:nvSpPr>
            <p:cNvPr id="13336" name="Line 24"/>
            <p:cNvSpPr>
              <a:spLocks noChangeShapeType="1"/>
            </p:cNvSpPr>
            <p:nvPr/>
          </p:nvSpPr>
          <p:spPr bwMode="auto">
            <a:xfrm>
              <a:off x="685" y="1540"/>
              <a:ext cx="42" cy="1"/>
            </a:xfrm>
            <a:prstGeom prst="line">
              <a:avLst/>
            </a:prstGeom>
            <a:noFill/>
            <a:ln w="19080">
              <a:solidFill>
                <a:srgbClr val="000000"/>
              </a:solidFill>
              <a:miter lim="800000"/>
              <a:headEnd/>
              <a:tailEnd/>
            </a:ln>
            <a:effectLst/>
          </p:spPr>
          <p:txBody>
            <a:bodyPr/>
            <a:lstStyle/>
            <a:p>
              <a:endParaRPr lang="en-US"/>
            </a:p>
          </p:txBody>
        </p:sp>
        <p:sp>
          <p:nvSpPr>
            <p:cNvPr id="13337" name="Line 25"/>
            <p:cNvSpPr>
              <a:spLocks noChangeShapeType="1"/>
            </p:cNvSpPr>
            <p:nvPr/>
          </p:nvSpPr>
          <p:spPr bwMode="auto">
            <a:xfrm>
              <a:off x="685" y="1238"/>
              <a:ext cx="42" cy="1"/>
            </a:xfrm>
            <a:prstGeom prst="line">
              <a:avLst/>
            </a:prstGeom>
            <a:noFill/>
            <a:ln w="19080">
              <a:solidFill>
                <a:srgbClr val="000000"/>
              </a:solidFill>
              <a:miter lim="800000"/>
              <a:headEnd/>
              <a:tailEnd/>
            </a:ln>
            <a:effectLst/>
          </p:spPr>
          <p:txBody>
            <a:bodyPr/>
            <a:lstStyle/>
            <a:p>
              <a:endParaRPr lang="en-US"/>
            </a:p>
          </p:txBody>
        </p:sp>
        <p:sp>
          <p:nvSpPr>
            <p:cNvPr id="13338" name="Line 26"/>
            <p:cNvSpPr>
              <a:spLocks noChangeShapeType="1"/>
            </p:cNvSpPr>
            <p:nvPr/>
          </p:nvSpPr>
          <p:spPr bwMode="auto">
            <a:xfrm>
              <a:off x="685" y="937"/>
              <a:ext cx="42" cy="1"/>
            </a:xfrm>
            <a:prstGeom prst="line">
              <a:avLst/>
            </a:prstGeom>
            <a:noFill/>
            <a:ln w="19080">
              <a:solidFill>
                <a:srgbClr val="000000"/>
              </a:solidFill>
              <a:miter lim="800000"/>
              <a:headEnd/>
              <a:tailEnd/>
            </a:ln>
            <a:effectLst/>
          </p:spPr>
          <p:txBody>
            <a:bodyPr/>
            <a:lstStyle/>
            <a:p>
              <a:endParaRPr lang="en-US"/>
            </a:p>
          </p:txBody>
        </p:sp>
      </p:grpSp>
      <p:sp>
        <p:nvSpPr>
          <p:cNvPr id="13339" name="Text Box 27"/>
          <p:cNvSpPr txBox="1">
            <a:spLocks noChangeArrowheads="1"/>
          </p:cNvSpPr>
          <p:nvPr/>
        </p:nvSpPr>
        <p:spPr bwMode="auto">
          <a:xfrm>
            <a:off x="722313" y="1892508"/>
            <a:ext cx="425450" cy="4126707"/>
          </a:xfrm>
          <a:prstGeom prst="rect">
            <a:avLst/>
          </a:prstGeom>
          <a:noFill/>
          <a:ln w="9525">
            <a:noFill/>
            <a:round/>
            <a:headEnd/>
            <a:tailEnd/>
          </a:ln>
          <a:effectLst/>
        </p:spPr>
        <p:txBody>
          <a:bodyPr wrap="square" lIns="90000" tIns="46800" rIns="90000" bIns="46800">
            <a:spAutoFit/>
          </a:bodyPr>
          <a:lstStyle/>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16</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14</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12</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10</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8</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6</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4</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2</a:t>
            </a:r>
          </a:p>
          <a:p>
            <a:pPr algn="r" eaLnBrk="0" hangingPunct="0">
              <a:lnSpc>
                <a:spcPct val="118000"/>
              </a:lnSpc>
              <a:spcBef>
                <a:spcPts val="1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0</a:t>
            </a:r>
          </a:p>
        </p:txBody>
      </p:sp>
      <p:sp>
        <p:nvSpPr>
          <p:cNvPr id="13340" name="Text Box 28"/>
          <p:cNvSpPr txBox="1">
            <a:spLocks noChangeArrowheads="1"/>
          </p:cNvSpPr>
          <p:nvPr/>
        </p:nvSpPr>
        <p:spPr bwMode="auto">
          <a:xfrm rot="16200000">
            <a:off x="-379413" y="2979738"/>
            <a:ext cx="1762125" cy="33655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t>Attention lapses</a:t>
            </a:r>
          </a:p>
        </p:txBody>
      </p:sp>
      <p:sp>
        <p:nvSpPr>
          <p:cNvPr id="13341" name="Freeform 29"/>
          <p:cNvSpPr>
            <a:spLocks noChangeArrowheads="1"/>
          </p:cNvSpPr>
          <p:nvPr/>
        </p:nvSpPr>
        <p:spPr bwMode="auto">
          <a:xfrm>
            <a:off x="1173163" y="4291013"/>
            <a:ext cx="5697537" cy="635000"/>
          </a:xfrm>
          <a:custGeom>
            <a:avLst/>
            <a:gdLst/>
            <a:ahLst/>
            <a:cxnLst>
              <a:cxn ang="0">
                <a:pos x="0" y="400"/>
              </a:cxn>
              <a:cxn ang="0">
                <a:pos x="1051" y="245"/>
              </a:cxn>
              <a:cxn ang="0">
                <a:pos x="1809" y="161"/>
              </a:cxn>
              <a:cxn ang="0">
                <a:pos x="3195" y="30"/>
              </a:cxn>
              <a:cxn ang="0">
                <a:pos x="3589" y="0"/>
              </a:cxn>
            </a:cxnLst>
            <a:rect l="0" t="0" r="r" b="b"/>
            <a:pathLst>
              <a:path w="3589" h="400">
                <a:moveTo>
                  <a:pt x="0" y="400"/>
                </a:moveTo>
                <a:cubicBezTo>
                  <a:pt x="175" y="373"/>
                  <a:pt x="750" y="285"/>
                  <a:pt x="1051" y="245"/>
                </a:cubicBezTo>
                <a:cubicBezTo>
                  <a:pt x="1352" y="205"/>
                  <a:pt x="1452" y="197"/>
                  <a:pt x="1809" y="161"/>
                </a:cubicBezTo>
                <a:cubicBezTo>
                  <a:pt x="2166" y="125"/>
                  <a:pt x="2898" y="57"/>
                  <a:pt x="3195" y="30"/>
                </a:cubicBezTo>
                <a:cubicBezTo>
                  <a:pt x="3492" y="3"/>
                  <a:pt x="3540" y="1"/>
                  <a:pt x="3589" y="0"/>
                </a:cubicBezTo>
              </a:path>
            </a:pathLst>
          </a:custGeom>
          <a:noFill/>
          <a:ln w="25400">
            <a:solidFill>
              <a:srgbClr val="003366"/>
            </a:solidFill>
            <a:round/>
            <a:headEnd/>
            <a:tailEnd/>
          </a:ln>
          <a:effectLst/>
        </p:spPr>
        <p:txBody>
          <a:bodyPr wrap="none" anchor="ctr"/>
          <a:lstStyle/>
          <a:p>
            <a:endParaRPr lang="en-US"/>
          </a:p>
        </p:txBody>
      </p:sp>
      <p:sp>
        <p:nvSpPr>
          <p:cNvPr id="13342" name="Freeform 30"/>
          <p:cNvSpPr>
            <a:spLocks noChangeArrowheads="1"/>
          </p:cNvSpPr>
          <p:nvPr/>
        </p:nvSpPr>
        <p:spPr bwMode="auto">
          <a:xfrm>
            <a:off x="1161886" y="2086306"/>
            <a:ext cx="5688012" cy="3733800"/>
          </a:xfrm>
          <a:custGeom>
            <a:avLst/>
            <a:gdLst/>
            <a:ahLst/>
            <a:cxnLst>
              <a:cxn ang="0">
                <a:pos x="0" y="2352"/>
              </a:cxn>
              <a:cxn ang="0">
                <a:pos x="185" y="2119"/>
              </a:cxn>
              <a:cxn ang="0">
                <a:pos x="806" y="1594"/>
              </a:cxn>
              <a:cxn ang="0">
                <a:pos x="1738" y="997"/>
              </a:cxn>
              <a:cxn ang="0">
                <a:pos x="2633" y="490"/>
              </a:cxn>
              <a:cxn ang="0">
                <a:pos x="3583" y="0"/>
              </a:cxn>
            </a:cxnLst>
            <a:rect l="0" t="0" r="r" b="b"/>
            <a:pathLst>
              <a:path w="3583" h="2352">
                <a:moveTo>
                  <a:pt x="0" y="2352"/>
                </a:moveTo>
                <a:cubicBezTo>
                  <a:pt x="25" y="2298"/>
                  <a:pt x="51" y="2245"/>
                  <a:pt x="185" y="2119"/>
                </a:cubicBezTo>
                <a:cubicBezTo>
                  <a:pt x="319" y="1993"/>
                  <a:pt x="547" y="1781"/>
                  <a:pt x="806" y="1594"/>
                </a:cubicBezTo>
                <a:cubicBezTo>
                  <a:pt x="1065" y="1407"/>
                  <a:pt x="1434" y="1181"/>
                  <a:pt x="1738" y="997"/>
                </a:cubicBezTo>
                <a:cubicBezTo>
                  <a:pt x="2042" y="813"/>
                  <a:pt x="2326" y="656"/>
                  <a:pt x="2633" y="490"/>
                </a:cubicBezTo>
                <a:cubicBezTo>
                  <a:pt x="2940" y="324"/>
                  <a:pt x="3261" y="162"/>
                  <a:pt x="3583" y="0"/>
                </a:cubicBezTo>
              </a:path>
            </a:pathLst>
          </a:custGeom>
          <a:noFill/>
          <a:ln w="28448">
            <a:solidFill>
              <a:srgbClr val="008080"/>
            </a:solidFill>
            <a:round/>
            <a:headEnd/>
            <a:tailEnd/>
          </a:ln>
          <a:effectLst/>
        </p:spPr>
        <p:txBody>
          <a:bodyPr wrap="none" anchor="ctr"/>
          <a:lstStyle/>
          <a:p>
            <a:endParaRPr lang="en-US"/>
          </a:p>
        </p:txBody>
      </p:sp>
      <p:sp>
        <p:nvSpPr>
          <p:cNvPr id="13343" name="Freeform 31"/>
          <p:cNvSpPr>
            <a:spLocks noChangeArrowheads="1"/>
          </p:cNvSpPr>
          <p:nvPr/>
        </p:nvSpPr>
        <p:spPr bwMode="auto">
          <a:xfrm>
            <a:off x="1159040" y="3347244"/>
            <a:ext cx="5659437" cy="2482850"/>
          </a:xfrm>
          <a:custGeom>
            <a:avLst/>
            <a:gdLst/>
            <a:ahLst/>
            <a:cxnLst>
              <a:cxn ang="0">
                <a:pos x="0" y="1564"/>
              </a:cxn>
              <a:cxn ang="0">
                <a:pos x="197" y="1391"/>
              </a:cxn>
              <a:cxn ang="0">
                <a:pos x="830" y="1057"/>
              </a:cxn>
              <a:cxn ang="0">
                <a:pos x="1762" y="657"/>
              </a:cxn>
              <a:cxn ang="0">
                <a:pos x="2908" y="221"/>
              </a:cxn>
              <a:cxn ang="0">
                <a:pos x="3565" y="0"/>
              </a:cxn>
            </a:cxnLst>
            <a:rect l="0" t="0" r="r" b="b"/>
            <a:pathLst>
              <a:path w="3565" h="1564">
                <a:moveTo>
                  <a:pt x="0" y="1564"/>
                </a:moveTo>
                <a:cubicBezTo>
                  <a:pt x="29" y="1519"/>
                  <a:pt x="59" y="1475"/>
                  <a:pt x="197" y="1391"/>
                </a:cubicBezTo>
                <a:cubicBezTo>
                  <a:pt x="335" y="1307"/>
                  <a:pt x="569" y="1179"/>
                  <a:pt x="830" y="1057"/>
                </a:cubicBezTo>
                <a:cubicBezTo>
                  <a:pt x="1091" y="935"/>
                  <a:pt x="1416" y="796"/>
                  <a:pt x="1762" y="657"/>
                </a:cubicBezTo>
                <a:cubicBezTo>
                  <a:pt x="2108" y="518"/>
                  <a:pt x="2608" y="330"/>
                  <a:pt x="2908" y="221"/>
                </a:cubicBezTo>
                <a:cubicBezTo>
                  <a:pt x="3208" y="112"/>
                  <a:pt x="3428" y="46"/>
                  <a:pt x="3565" y="0"/>
                </a:cubicBezTo>
              </a:path>
            </a:pathLst>
          </a:custGeom>
          <a:noFill/>
          <a:ln w="28448">
            <a:solidFill>
              <a:srgbClr val="E8A318"/>
            </a:solidFill>
            <a:round/>
            <a:headEnd/>
            <a:tailEnd/>
          </a:ln>
          <a:effectLst/>
        </p:spPr>
        <p:txBody>
          <a:bodyPr wrap="none" anchor="ctr"/>
          <a:lstStyle/>
          <a:p>
            <a:endParaRPr lang="en-US"/>
          </a:p>
        </p:txBody>
      </p:sp>
      <p:sp>
        <p:nvSpPr>
          <p:cNvPr id="13344" name="Freeform 32"/>
          <p:cNvSpPr>
            <a:spLocks noChangeArrowheads="1"/>
          </p:cNvSpPr>
          <p:nvPr/>
        </p:nvSpPr>
        <p:spPr bwMode="auto">
          <a:xfrm>
            <a:off x="1213644" y="2029429"/>
            <a:ext cx="1195387" cy="3790950"/>
          </a:xfrm>
          <a:custGeom>
            <a:avLst/>
            <a:gdLst/>
            <a:ahLst/>
            <a:cxnLst>
              <a:cxn ang="0">
                <a:pos x="0" y="2388"/>
              </a:cxn>
              <a:cxn ang="0">
                <a:pos x="36" y="2066"/>
              </a:cxn>
              <a:cxn ang="0">
                <a:pos x="132" y="1529"/>
              </a:cxn>
              <a:cxn ang="0">
                <a:pos x="311" y="944"/>
              </a:cxn>
              <a:cxn ang="0">
                <a:pos x="579" y="323"/>
              </a:cxn>
              <a:cxn ang="0">
                <a:pos x="753" y="0"/>
              </a:cxn>
            </a:cxnLst>
            <a:rect l="0" t="0" r="r" b="b"/>
            <a:pathLst>
              <a:path w="753" h="2388">
                <a:moveTo>
                  <a:pt x="0" y="2388"/>
                </a:moveTo>
                <a:cubicBezTo>
                  <a:pt x="7" y="2298"/>
                  <a:pt x="14" y="2209"/>
                  <a:pt x="36" y="2066"/>
                </a:cubicBezTo>
                <a:cubicBezTo>
                  <a:pt x="58" y="1923"/>
                  <a:pt x="86" y="1716"/>
                  <a:pt x="132" y="1529"/>
                </a:cubicBezTo>
                <a:cubicBezTo>
                  <a:pt x="178" y="1342"/>
                  <a:pt x="237" y="1145"/>
                  <a:pt x="311" y="944"/>
                </a:cubicBezTo>
                <a:cubicBezTo>
                  <a:pt x="385" y="743"/>
                  <a:pt x="505" y="480"/>
                  <a:pt x="579" y="323"/>
                </a:cubicBezTo>
                <a:cubicBezTo>
                  <a:pt x="653" y="166"/>
                  <a:pt x="703" y="83"/>
                  <a:pt x="753" y="0"/>
                </a:cubicBezTo>
              </a:path>
            </a:pathLst>
          </a:custGeom>
          <a:noFill/>
          <a:ln w="28448">
            <a:solidFill>
              <a:srgbClr val="993300"/>
            </a:solidFill>
            <a:round/>
            <a:headEnd/>
            <a:tailEnd/>
          </a:ln>
          <a:effectLst/>
        </p:spPr>
        <p:txBody>
          <a:bodyPr wrap="none" anchor="ctr"/>
          <a:lstStyle/>
          <a:p>
            <a:endParaRPr lang="en-US"/>
          </a:p>
        </p:txBody>
      </p:sp>
      <p:sp>
        <p:nvSpPr>
          <p:cNvPr id="13345" name="Rectangle 33"/>
          <p:cNvSpPr>
            <a:spLocks noChangeArrowheads="1"/>
          </p:cNvSpPr>
          <p:nvPr/>
        </p:nvSpPr>
        <p:spPr bwMode="auto">
          <a:xfrm>
            <a:off x="1902524" y="2640012"/>
            <a:ext cx="161925" cy="161925"/>
          </a:xfrm>
          <a:prstGeom prst="rect">
            <a:avLst/>
          </a:prstGeom>
          <a:solidFill>
            <a:srgbClr val="993300"/>
          </a:solidFill>
          <a:ln w="6350">
            <a:solidFill>
              <a:schemeClr val="tx1"/>
            </a:solidFill>
            <a:miter lim="800000"/>
            <a:headEnd/>
            <a:tailEnd/>
          </a:ln>
          <a:effectLst/>
        </p:spPr>
        <p:txBody>
          <a:bodyPr wrap="none" anchor="ctr"/>
          <a:lstStyle/>
          <a:p>
            <a:endParaRPr lang="en-US"/>
          </a:p>
        </p:txBody>
      </p:sp>
      <p:sp>
        <p:nvSpPr>
          <p:cNvPr id="13346" name="Rectangle 34"/>
          <p:cNvSpPr>
            <a:spLocks noChangeArrowheads="1"/>
          </p:cNvSpPr>
          <p:nvPr/>
        </p:nvSpPr>
        <p:spPr bwMode="auto">
          <a:xfrm>
            <a:off x="2299890" y="1976437"/>
            <a:ext cx="161925" cy="161925"/>
          </a:xfrm>
          <a:prstGeom prst="rect">
            <a:avLst/>
          </a:prstGeom>
          <a:solidFill>
            <a:srgbClr val="993300"/>
          </a:solidFill>
          <a:ln w="6350">
            <a:solidFill>
              <a:schemeClr val="tx1"/>
            </a:solidFill>
            <a:miter lim="800000"/>
            <a:headEnd/>
            <a:tailEnd/>
          </a:ln>
          <a:effectLst/>
        </p:spPr>
        <p:txBody>
          <a:bodyPr wrap="none" anchor="ctr"/>
          <a:lstStyle/>
          <a:p>
            <a:endParaRPr lang="en-US"/>
          </a:p>
        </p:txBody>
      </p:sp>
      <p:sp>
        <p:nvSpPr>
          <p:cNvPr id="13347" name="Rectangle 35"/>
          <p:cNvSpPr>
            <a:spLocks noChangeArrowheads="1"/>
          </p:cNvSpPr>
          <p:nvPr/>
        </p:nvSpPr>
        <p:spPr bwMode="auto">
          <a:xfrm>
            <a:off x="1546076" y="3522663"/>
            <a:ext cx="161925" cy="161925"/>
          </a:xfrm>
          <a:prstGeom prst="rect">
            <a:avLst/>
          </a:prstGeom>
          <a:solidFill>
            <a:srgbClr val="993300"/>
          </a:solidFill>
          <a:ln w="6350">
            <a:solidFill>
              <a:schemeClr val="tx1"/>
            </a:solidFill>
            <a:miter lim="800000"/>
            <a:headEnd/>
            <a:tailEnd/>
          </a:ln>
          <a:effectLst/>
        </p:spPr>
        <p:txBody>
          <a:bodyPr wrap="none" anchor="ctr"/>
          <a:lstStyle/>
          <a:p>
            <a:endParaRPr lang="en-US"/>
          </a:p>
        </p:txBody>
      </p:sp>
      <p:sp>
        <p:nvSpPr>
          <p:cNvPr id="13348" name="Rectangle 36"/>
          <p:cNvSpPr>
            <a:spLocks noChangeArrowheads="1"/>
          </p:cNvSpPr>
          <p:nvPr/>
        </p:nvSpPr>
        <p:spPr bwMode="auto">
          <a:xfrm>
            <a:off x="6273882" y="3678403"/>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49" name="Rectangle 37"/>
          <p:cNvSpPr>
            <a:spLocks noChangeArrowheads="1"/>
          </p:cNvSpPr>
          <p:nvPr/>
        </p:nvSpPr>
        <p:spPr bwMode="auto">
          <a:xfrm>
            <a:off x="6451249" y="3286694"/>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0" name="Rectangle 38"/>
          <p:cNvSpPr>
            <a:spLocks noChangeArrowheads="1"/>
          </p:cNvSpPr>
          <p:nvPr/>
        </p:nvSpPr>
        <p:spPr bwMode="auto">
          <a:xfrm>
            <a:off x="5756275" y="3366531"/>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1" name="Rectangle 39"/>
          <p:cNvSpPr>
            <a:spLocks noChangeArrowheads="1"/>
          </p:cNvSpPr>
          <p:nvPr/>
        </p:nvSpPr>
        <p:spPr bwMode="auto">
          <a:xfrm>
            <a:off x="5274922" y="4014637"/>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2" name="Rectangle 40"/>
          <p:cNvSpPr>
            <a:spLocks noChangeArrowheads="1"/>
          </p:cNvSpPr>
          <p:nvPr/>
        </p:nvSpPr>
        <p:spPr bwMode="auto">
          <a:xfrm>
            <a:off x="5029180" y="3839875"/>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3" name="Rectangle 41"/>
          <p:cNvSpPr>
            <a:spLocks noChangeArrowheads="1"/>
          </p:cNvSpPr>
          <p:nvPr/>
        </p:nvSpPr>
        <p:spPr bwMode="auto">
          <a:xfrm>
            <a:off x="4607253" y="3981450"/>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4" name="Rectangle 42"/>
          <p:cNvSpPr>
            <a:spLocks noChangeArrowheads="1"/>
          </p:cNvSpPr>
          <p:nvPr/>
        </p:nvSpPr>
        <p:spPr bwMode="auto">
          <a:xfrm>
            <a:off x="4211576" y="4153804"/>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5" name="Rectangle 43"/>
          <p:cNvSpPr>
            <a:spLocks noChangeArrowheads="1"/>
          </p:cNvSpPr>
          <p:nvPr/>
        </p:nvSpPr>
        <p:spPr bwMode="auto">
          <a:xfrm>
            <a:off x="3820141" y="4125913"/>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6" name="Rectangle 44"/>
          <p:cNvSpPr>
            <a:spLocks noChangeArrowheads="1"/>
          </p:cNvSpPr>
          <p:nvPr/>
        </p:nvSpPr>
        <p:spPr bwMode="auto">
          <a:xfrm>
            <a:off x="3538921" y="4632221"/>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7" name="Rectangle 45"/>
          <p:cNvSpPr>
            <a:spLocks noChangeArrowheads="1"/>
          </p:cNvSpPr>
          <p:nvPr/>
        </p:nvSpPr>
        <p:spPr bwMode="auto">
          <a:xfrm>
            <a:off x="3128799" y="4358330"/>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8" name="Rectangle 46"/>
          <p:cNvSpPr>
            <a:spLocks noChangeArrowheads="1"/>
          </p:cNvSpPr>
          <p:nvPr/>
        </p:nvSpPr>
        <p:spPr bwMode="auto">
          <a:xfrm>
            <a:off x="2815021" y="4624320"/>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59" name="Rectangle 47"/>
          <p:cNvSpPr>
            <a:spLocks noChangeArrowheads="1"/>
          </p:cNvSpPr>
          <p:nvPr/>
        </p:nvSpPr>
        <p:spPr bwMode="auto">
          <a:xfrm>
            <a:off x="2352402" y="4853328"/>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60" name="Rectangle 48"/>
          <p:cNvSpPr>
            <a:spLocks noChangeArrowheads="1"/>
          </p:cNvSpPr>
          <p:nvPr/>
        </p:nvSpPr>
        <p:spPr bwMode="auto">
          <a:xfrm>
            <a:off x="1931591" y="5147006"/>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61" name="Rectangle 49"/>
          <p:cNvSpPr>
            <a:spLocks noChangeArrowheads="1"/>
          </p:cNvSpPr>
          <p:nvPr/>
        </p:nvSpPr>
        <p:spPr bwMode="auto">
          <a:xfrm>
            <a:off x="1442025" y="5462587"/>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62" name="Oval 50"/>
          <p:cNvSpPr>
            <a:spLocks noChangeArrowheads="1"/>
          </p:cNvSpPr>
          <p:nvPr/>
        </p:nvSpPr>
        <p:spPr bwMode="auto">
          <a:xfrm>
            <a:off x="3997079" y="3454551"/>
            <a:ext cx="150813"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3" name="Oval 51"/>
          <p:cNvSpPr>
            <a:spLocks noChangeArrowheads="1"/>
          </p:cNvSpPr>
          <p:nvPr/>
        </p:nvSpPr>
        <p:spPr bwMode="auto">
          <a:xfrm>
            <a:off x="4385442" y="3306432"/>
            <a:ext cx="150812"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4" name="Oval 52"/>
          <p:cNvSpPr>
            <a:spLocks noChangeArrowheads="1"/>
          </p:cNvSpPr>
          <p:nvPr/>
        </p:nvSpPr>
        <p:spPr bwMode="auto">
          <a:xfrm>
            <a:off x="4697522" y="2925543"/>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5" name="Oval 53"/>
          <p:cNvSpPr>
            <a:spLocks noChangeArrowheads="1"/>
          </p:cNvSpPr>
          <p:nvPr/>
        </p:nvSpPr>
        <p:spPr bwMode="auto">
          <a:xfrm>
            <a:off x="5059472" y="2841625"/>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6" name="Oval 54"/>
          <p:cNvSpPr>
            <a:spLocks noChangeArrowheads="1"/>
          </p:cNvSpPr>
          <p:nvPr/>
        </p:nvSpPr>
        <p:spPr bwMode="auto">
          <a:xfrm>
            <a:off x="5346016" y="2742407"/>
            <a:ext cx="150812"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7" name="Oval 55"/>
          <p:cNvSpPr>
            <a:spLocks noChangeArrowheads="1"/>
          </p:cNvSpPr>
          <p:nvPr/>
        </p:nvSpPr>
        <p:spPr bwMode="auto">
          <a:xfrm>
            <a:off x="5826919" y="2458029"/>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8" name="Oval 56"/>
          <p:cNvSpPr>
            <a:spLocks noChangeArrowheads="1"/>
          </p:cNvSpPr>
          <p:nvPr/>
        </p:nvSpPr>
        <p:spPr bwMode="auto">
          <a:xfrm>
            <a:off x="6135087" y="2330916"/>
            <a:ext cx="150812"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69" name="Oval 57"/>
          <p:cNvSpPr>
            <a:spLocks noChangeArrowheads="1"/>
          </p:cNvSpPr>
          <p:nvPr/>
        </p:nvSpPr>
        <p:spPr bwMode="auto">
          <a:xfrm>
            <a:off x="6620208" y="2271043"/>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0" name="Oval 58"/>
          <p:cNvSpPr>
            <a:spLocks noChangeArrowheads="1"/>
          </p:cNvSpPr>
          <p:nvPr/>
        </p:nvSpPr>
        <p:spPr bwMode="auto">
          <a:xfrm>
            <a:off x="3666332" y="3663458"/>
            <a:ext cx="150812"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1" name="Oval 59"/>
          <p:cNvSpPr>
            <a:spLocks noChangeArrowheads="1"/>
          </p:cNvSpPr>
          <p:nvPr/>
        </p:nvSpPr>
        <p:spPr bwMode="auto">
          <a:xfrm>
            <a:off x="3091533" y="4020194"/>
            <a:ext cx="150813"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2" name="Oval 60"/>
          <p:cNvSpPr>
            <a:spLocks noChangeArrowheads="1"/>
          </p:cNvSpPr>
          <p:nvPr/>
        </p:nvSpPr>
        <p:spPr bwMode="auto">
          <a:xfrm>
            <a:off x="2723520" y="4296871"/>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3" name="Oval 61"/>
          <p:cNvSpPr>
            <a:spLocks noChangeArrowheads="1"/>
          </p:cNvSpPr>
          <p:nvPr/>
        </p:nvSpPr>
        <p:spPr bwMode="auto">
          <a:xfrm>
            <a:off x="2358123" y="4520995"/>
            <a:ext cx="150813"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4" name="Oval 62"/>
          <p:cNvSpPr>
            <a:spLocks noChangeArrowheads="1"/>
          </p:cNvSpPr>
          <p:nvPr/>
        </p:nvSpPr>
        <p:spPr bwMode="auto">
          <a:xfrm>
            <a:off x="1981201" y="4795687"/>
            <a:ext cx="150812" cy="150812"/>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75" name="AutoShape 63"/>
          <p:cNvSpPr>
            <a:spLocks noChangeArrowheads="1"/>
          </p:cNvSpPr>
          <p:nvPr/>
        </p:nvSpPr>
        <p:spPr bwMode="auto">
          <a:xfrm>
            <a:off x="6386513" y="3863975"/>
            <a:ext cx="198437"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76" name="AutoShape 64"/>
          <p:cNvSpPr>
            <a:spLocks noChangeArrowheads="1"/>
          </p:cNvSpPr>
          <p:nvPr/>
        </p:nvSpPr>
        <p:spPr bwMode="auto">
          <a:xfrm>
            <a:off x="6016625" y="3825875"/>
            <a:ext cx="198438"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77" name="AutoShape 65"/>
          <p:cNvSpPr>
            <a:spLocks noChangeArrowheads="1"/>
          </p:cNvSpPr>
          <p:nvPr/>
        </p:nvSpPr>
        <p:spPr bwMode="auto">
          <a:xfrm>
            <a:off x="5627688" y="4073525"/>
            <a:ext cx="198437"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78" name="AutoShape 66"/>
          <p:cNvSpPr>
            <a:spLocks noChangeArrowheads="1"/>
          </p:cNvSpPr>
          <p:nvPr/>
        </p:nvSpPr>
        <p:spPr bwMode="auto">
          <a:xfrm>
            <a:off x="5248275" y="4441825"/>
            <a:ext cx="198438"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79" name="AutoShape 67"/>
          <p:cNvSpPr>
            <a:spLocks noChangeArrowheads="1"/>
          </p:cNvSpPr>
          <p:nvPr/>
        </p:nvSpPr>
        <p:spPr bwMode="auto">
          <a:xfrm>
            <a:off x="4868863" y="4489450"/>
            <a:ext cx="198437"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0" name="AutoShape 68"/>
          <p:cNvSpPr>
            <a:spLocks noChangeArrowheads="1"/>
          </p:cNvSpPr>
          <p:nvPr/>
        </p:nvSpPr>
        <p:spPr bwMode="auto">
          <a:xfrm>
            <a:off x="4500563" y="4405313"/>
            <a:ext cx="198437"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1" name="AutoShape 69"/>
          <p:cNvSpPr>
            <a:spLocks noChangeArrowheads="1"/>
          </p:cNvSpPr>
          <p:nvPr/>
        </p:nvSpPr>
        <p:spPr bwMode="auto">
          <a:xfrm>
            <a:off x="4121150" y="4584700"/>
            <a:ext cx="198438"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2" name="AutoShape 70"/>
          <p:cNvSpPr>
            <a:spLocks noChangeArrowheads="1"/>
          </p:cNvSpPr>
          <p:nvPr/>
        </p:nvSpPr>
        <p:spPr bwMode="auto">
          <a:xfrm>
            <a:off x="3741738" y="4424363"/>
            <a:ext cx="198437"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3" name="AutoShape 71"/>
          <p:cNvSpPr>
            <a:spLocks noChangeArrowheads="1"/>
          </p:cNvSpPr>
          <p:nvPr/>
        </p:nvSpPr>
        <p:spPr bwMode="auto">
          <a:xfrm>
            <a:off x="3352800" y="4754563"/>
            <a:ext cx="198438"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4" name="AutoShape 72"/>
          <p:cNvSpPr>
            <a:spLocks noChangeArrowheads="1"/>
          </p:cNvSpPr>
          <p:nvPr/>
        </p:nvSpPr>
        <p:spPr bwMode="auto">
          <a:xfrm>
            <a:off x="2973388" y="4811713"/>
            <a:ext cx="198437"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5" name="AutoShape 73"/>
          <p:cNvSpPr>
            <a:spLocks noChangeArrowheads="1"/>
          </p:cNvSpPr>
          <p:nvPr/>
        </p:nvSpPr>
        <p:spPr bwMode="auto">
          <a:xfrm>
            <a:off x="2595563" y="4708525"/>
            <a:ext cx="198437" cy="198438"/>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6" name="AutoShape 74"/>
          <p:cNvSpPr>
            <a:spLocks noChangeArrowheads="1"/>
          </p:cNvSpPr>
          <p:nvPr/>
        </p:nvSpPr>
        <p:spPr bwMode="auto">
          <a:xfrm>
            <a:off x="2206625" y="4926013"/>
            <a:ext cx="198438"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7" name="AutoShape 75"/>
          <p:cNvSpPr>
            <a:spLocks noChangeArrowheads="1"/>
          </p:cNvSpPr>
          <p:nvPr/>
        </p:nvSpPr>
        <p:spPr bwMode="auto">
          <a:xfrm>
            <a:off x="1851025" y="4887913"/>
            <a:ext cx="198438"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8" name="AutoShape 76"/>
          <p:cNvSpPr>
            <a:spLocks noChangeArrowheads="1"/>
          </p:cNvSpPr>
          <p:nvPr/>
        </p:nvSpPr>
        <p:spPr bwMode="auto">
          <a:xfrm>
            <a:off x="1476375" y="4887913"/>
            <a:ext cx="198438"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389" name="Text Box 77"/>
          <p:cNvSpPr txBox="1">
            <a:spLocks noChangeArrowheads="1"/>
          </p:cNvSpPr>
          <p:nvPr/>
        </p:nvSpPr>
        <p:spPr bwMode="auto">
          <a:xfrm>
            <a:off x="3335338" y="5267325"/>
            <a:ext cx="279400"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6</a:t>
            </a:r>
          </a:p>
        </p:txBody>
      </p:sp>
      <p:sp>
        <p:nvSpPr>
          <p:cNvPr id="13390" name="Text Box 78"/>
          <p:cNvSpPr txBox="1">
            <a:spLocks noChangeArrowheads="1"/>
          </p:cNvSpPr>
          <p:nvPr/>
        </p:nvSpPr>
        <p:spPr bwMode="auto">
          <a:xfrm>
            <a:off x="4818063" y="5283200"/>
            <a:ext cx="377825"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10</a:t>
            </a:r>
          </a:p>
        </p:txBody>
      </p:sp>
      <p:sp>
        <p:nvSpPr>
          <p:cNvPr id="13391" name="Text Box 79"/>
          <p:cNvSpPr txBox="1">
            <a:spLocks noChangeArrowheads="1"/>
          </p:cNvSpPr>
          <p:nvPr/>
        </p:nvSpPr>
        <p:spPr bwMode="auto">
          <a:xfrm>
            <a:off x="6326188" y="5268913"/>
            <a:ext cx="377825"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14</a:t>
            </a:r>
          </a:p>
        </p:txBody>
      </p:sp>
      <p:sp>
        <p:nvSpPr>
          <p:cNvPr id="13393" name="Text Box 81"/>
          <p:cNvSpPr txBox="1">
            <a:spLocks noChangeArrowheads="1"/>
          </p:cNvSpPr>
          <p:nvPr/>
        </p:nvSpPr>
        <p:spPr bwMode="auto">
          <a:xfrm>
            <a:off x="1803400" y="5275263"/>
            <a:ext cx="279400" cy="30480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2</a:t>
            </a:r>
          </a:p>
        </p:txBody>
      </p:sp>
      <p:sp>
        <p:nvSpPr>
          <p:cNvPr id="13394" name="Line 82"/>
          <p:cNvSpPr>
            <a:spLocks noChangeShapeType="1"/>
          </p:cNvSpPr>
          <p:nvPr/>
        </p:nvSpPr>
        <p:spPr bwMode="auto">
          <a:xfrm>
            <a:off x="1174750" y="5191125"/>
            <a:ext cx="1588" cy="95250"/>
          </a:xfrm>
          <a:prstGeom prst="line">
            <a:avLst/>
          </a:prstGeom>
          <a:noFill/>
          <a:ln w="19080">
            <a:solidFill>
              <a:srgbClr val="000000"/>
            </a:solidFill>
            <a:miter lim="800000"/>
            <a:headEnd/>
            <a:tailEnd/>
          </a:ln>
          <a:effectLst/>
        </p:spPr>
        <p:txBody>
          <a:bodyPr/>
          <a:lstStyle/>
          <a:p>
            <a:endParaRPr lang="en-US"/>
          </a:p>
        </p:txBody>
      </p:sp>
      <p:sp>
        <p:nvSpPr>
          <p:cNvPr id="13395" name="Text Box 83"/>
          <p:cNvSpPr txBox="1">
            <a:spLocks noChangeArrowheads="1"/>
          </p:cNvSpPr>
          <p:nvPr/>
        </p:nvSpPr>
        <p:spPr bwMode="auto">
          <a:xfrm>
            <a:off x="2514600" y="5486400"/>
            <a:ext cx="2643187" cy="336550"/>
          </a:xfrm>
          <a:prstGeom prst="rect">
            <a:avLst/>
          </a:prstGeom>
          <a:noFill/>
          <a:ln w="9525">
            <a:noFill/>
            <a:round/>
            <a:headEnd/>
            <a:tailEnd/>
          </a:ln>
          <a:effectLst/>
        </p:spPr>
        <p:txBody>
          <a:bodyPr wrap="none" lIns="90000" tIns="46800" rIns="90000" bIns="46800">
            <a:spAutoFit/>
          </a:bodyPr>
          <a:lstStyle/>
          <a:p>
            <a:pPr eaLnBrk="0" hangingPunct="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Days of sleep deprivation</a:t>
            </a:r>
          </a:p>
        </p:txBody>
      </p:sp>
      <p:sp>
        <p:nvSpPr>
          <p:cNvPr id="13396" name="Rectangle 84"/>
          <p:cNvSpPr>
            <a:spLocks noChangeArrowheads="1"/>
          </p:cNvSpPr>
          <p:nvPr/>
        </p:nvSpPr>
        <p:spPr bwMode="auto">
          <a:xfrm>
            <a:off x="7072627" y="2099608"/>
            <a:ext cx="161925" cy="161925"/>
          </a:xfrm>
          <a:prstGeom prst="rect">
            <a:avLst/>
          </a:prstGeom>
          <a:solidFill>
            <a:srgbClr val="993300"/>
          </a:solidFill>
          <a:ln w="6350">
            <a:solidFill>
              <a:schemeClr val="tx1"/>
            </a:solidFill>
            <a:miter lim="800000"/>
            <a:headEnd/>
            <a:tailEnd/>
          </a:ln>
          <a:effectLst/>
        </p:spPr>
        <p:txBody>
          <a:bodyPr wrap="none" anchor="ctr"/>
          <a:lstStyle/>
          <a:p>
            <a:endParaRPr lang="en-US"/>
          </a:p>
        </p:txBody>
      </p:sp>
      <p:sp>
        <p:nvSpPr>
          <p:cNvPr id="13397" name="Oval 85"/>
          <p:cNvSpPr>
            <a:spLocks noChangeArrowheads="1"/>
          </p:cNvSpPr>
          <p:nvPr/>
        </p:nvSpPr>
        <p:spPr bwMode="auto">
          <a:xfrm>
            <a:off x="7103762" y="2449193"/>
            <a:ext cx="150812" cy="150813"/>
          </a:xfrm>
          <a:prstGeom prst="ellipse">
            <a:avLst/>
          </a:prstGeom>
          <a:solidFill>
            <a:srgbClr val="008080"/>
          </a:solidFill>
          <a:ln w="6350">
            <a:solidFill>
              <a:schemeClr val="tx1"/>
            </a:solidFill>
            <a:miter lim="800000"/>
            <a:headEnd/>
            <a:tailEnd/>
          </a:ln>
          <a:effectLst/>
        </p:spPr>
        <p:txBody>
          <a:bodyPr wrap="none" anchor="ctr"/>
          <a:lstStyle/>
          <a:p>
            <a:endParaRPr lang="en-US"/>
          </a:p>
        </p:txBody>
      </p:sp>
      <p:sp>
        <p:nvSpPr>
          <p:cNvPr id="13398" name="Rectangle 86"/>
          <p:cNvSpPr>
            <a:spLocks noChangeArrowheads="1"/>
          </p:cNvSpPr>
          <p:nvPr/>
        </p:nvSpPr>
        <p:spPr bwMode="auto">
          <a:xfrm>
            <a:off x="7081837" y="2730929"/>
            <a:ext cx="161925" cy="161925"/>
          </a:xfrm>
          <a:prstGeom prst="rect">
            <a:avLst/>
          </a:prstGeom>
          <a:solidFill>
            <a:srgbClr val="E8A318"/>
          </a:solidFill>
          <a:ln w="6350">
            <a:solidFill>
              <a:schemeClr val="tx1"/>
            </a:solidFill>
            <a:miter lim="800000"/>
            <a:headEnd/>
            <a:tailEnd/>
          </a:ln>
          <a:effectLst/>
        </p:spPr>
        <p:txBody>
          <a:bodyPr wrap="none" anchor="ctr"/>
          <a:lstStyle/>
          <a:p>
            <a:endParaRPr lang="en-US"/>
          </a:p>
        </p:txBody>
      </p:sp>
      <p:sp>
        <p:nvSpPr>
          <p:cNvPr id="13399" name="AutoShape 87"/>
          <p:cNvSpPr>
            <a:spLocks noChangeArrowheads="1"/>
          </p:cNvSpPr>
          <p:nvPr/>
        </p:nvSpPr>
        <p:spPr bwMode="auto">
          <a:xfrm>
            <a:off x="7061035" y="2989337"/>
            <a:ext cx="198437" cy="198437"/>
          </a:xfrm>
          <a:prstGeom prst="diamond">
            <a:avLst/>
          </a:prstGeom>
          <a:solidFill>
            <a:srgbClr val="004992"/>
          </a:solidFill>
          <a:ln w="9398">
            <a:solidFill>
              <a:schemeClr val="tx1"/>
            </a:solidFill>
            <a:miter lim="800000"/>
            <a:headEnd/>
            <a:tailEnd/>
          </a:ln>
          <a:effectLst/>
        </p:spPr>
        <p:txBody>
          <a:bodyPr wrap="none" anchor="ctr"/>
          <a:lstStyle/>
          <a:p>
            <a:endParaRPr lang="en-US"/>
          </a:p>
        </p:txBody>
      </p:sp>
      <p:sp>
        <p:nvSpPr>
          <p:cNvPr id="13400" name="Text Box 88"/>
          <p:cNvSpPr txBox="1">
            <a:spLocks noChangeArrowheads="1"/>
          </p:cNvSpPr>
          <p:nvPr/>
        </p:nvSpPr>
        <p:spPr bwMode="auto">
          <a:xfrm>
            <a:off x="7263963" y="1938337"/>
            <a:ext cx="1575237" cy="1287148"/>
          </a:xfrm>
          <a:prstGeom prst="rect">
            <a:avLst/>
          </a:prstGeom>
          <a:noFill/>
          <a:ln w="9525">
            <a:noFill/>
            <a:round/>
            <a:headEnd/>
            <a:tailEnd/>
          </a:ln>
          <a:effectLst/>
        </p:spPr>
        <p:txBody>
          <a:bodyPr wrap="square" lIns="90000" tIns="46800" rIns="90000" bIns="46800">
            <a:spAutoFit/>
          </a:bodyPr>
          <a:lstStyle/>
          <a:p>
            <a:pPr algn="l"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total sleep deprivation</a:t>
            </a:r>
          </a:p>
          <a:p>
            <a:pPr algn="l"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4 hours nightly</a:t>
            </a:r>
          </a:p>
          <a:p>
            <a:pPr algn="l"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6 hours nightly</a:t>
            </a:r>
          </a:p>
          <a:p>
            <a:pPr algn="l"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8 hours nightly</a:t>
            </a:r>
          </a:p>
        </p:txBody>
      </p:sp>
      <p:sp>
        <p:nvSpPr>
          <p:cNvPr id="92" name="Rectangle 91"/>
          <p:cNvSpPr/>
          <p:nvPr/>
        </p:nvSpPr>
        <p:spPr>
          <a:xfrm>
            <a:off x="1154112" y="5862940"/>
            <a:ext cx="566436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000" b="1" dirty="0"/>
              <a:t>Data shows that chronic restriction to either six hours or four hours per day for 14 days resulted in significant cumulative degradation of attention relative to the eight hour sleep period condition.</a:t>
            </a:r>
          </a:p>
        </p:txBody>
      </p:sp>
      <p:cxnSp>
        <p:nvCxnSpPr>
          <p:cNvPr id="94" name="Straight Arrow Connector 93"/>
          <p:cNvCxnSpPr/>
          <p:nvPr/>
        </p:nvCxnSpPr>
        <p:spPr>
          <a:xfrm flipV="1">
            <a:off x="7162800" y="3200400"/>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16200000">
            <a:off x="6380636" y="4928671"/>
            <a:ext cx="2270123" cy="369332"/>
          </a:xfrm>
          <a:prstGeom prst="rect">
            <a:avLst/>
          </a:prstGeom>
          <a:noFill/>
        </p:spPr>
        <p:txBody>
          <a:bodyPr wrap="square" rtlCol="0">
            <a:spAutoFit/>
          </a:bodyPr>
          <a:lstStyle/>
          <a:p>
            <a:r>
              <a:rPr lang="en-US" dirty="0"/>
              <a:t>Poor Performance</a:t>
            </a:r>
          </a:p>
        </p:txBody>
      </p:sp>
      <p:sp>
        <p:nvSpPr>
          <p:cNvPr id="99" name="TextBox 98"/>
          <p:cNvSpPr txBox="1"/>
          <p:nvPr/>
        </p:nvSpPr>
        <p:spPr>
          <a:xfrm>
            <a:off x="3793128" y="1726489"/>
            <a:ext cx="947523" cy="253916"/>
          </a:xfrm>
          <a:prstGeom prst="rect">
            <a:avLst/>
          </a:prstGeom>
          <a:noFill/>
        </p:spPr>
        <p:txBody>
          <a:bodyPr wrap="square" rtlCol="0">
            <a:spAutoFit/>
          </a:bodyPr>
          <a:lstStyle/>
          <a:p>
            <a:r>
              <a:rPr lang="en-US" sz="1050" dirty="0"/>
              <a:t>4 hr TIB</a:t>
            </a:r>
          </a:p>
        </p:txBody>
      </p:sp>
      <p:sp>
        <p:nvSpPr>
          <p:cNvPr id="100" name="TextBox 99"/>
          <p:cNvSpPr txBox="1"/>
          <p:nvPr/>
        </p:nvSpPr>
        <p:spPr>
          <a:xfrm>
            <a:off x="5638800" y="2971800"/>
            <a:ext cx="1066800" cy="369332"/>
          </a:xfrm>
          <a:prstGeom prst="rect">
            <a:avLst/>
          </a:prstGeom>
          <a:noFill/>
        </p:spPr>
        <p:txBody>
          <a:bodyPr wrap="square" rtlCol="0">
            <a:spAutoFit/>
          </a:bodyPr>
          <a:lstStyle/>
          <a:p>
            <a:r>
              <a:rPr lang="en-US" dirty="0"/>
              <a:t>6 hr TIB</a:t>
            </a:r>
          </a:p>
        </p:txBody>
      </p:sp>
      <p:sp>
        <p:nvSpPr>
          <p:cNvPr id="101" name="TextBox 100"/>
          <p:cNvSpPr txBox="1"/>
          <p:nvPr/>
        </p:nvSpPr>
        <p:spPr>
          <a:xfrm>
            <a:off x="5791200" y="4495800"/>
            <a:ext cx="904415" cy="369332"/>
          </a:xfrm>
          <a:prstGeom prst="rect">
            <a:avLst/>
          </a:prstGeom>
          <a:noFill/>
        </p:spPr>
        <p:txBody>
          <a:bodyPr wrap="none" rtlCol="0">
            <a:spAutoFit/>
          </a:bodyPr>
          <a:lstStyle/>
          <a:p>
            <a:r>
              <a:rPr lang="en-US" dirty="0"/>
              <a:t>8 hr TIB</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ACGME</a:t>
            </a:r>
          </a:p>
        </p:txBody>
      </p:sp>
      <p:sp>
        <p:nvSpPr>
          <p:cNvPr id="3" name="Content Placeholder 2"/>
          <p:cNvSpPr>
            <a:spLocks noGrp="1"/>
          </p:cNvSpPr>
          <p:nvPr>
            <p:ph idx="1"/>
          </p:nvPr>
        </p:nvSpPr>
        <p:spPr>
          <a:xfrm>
            <a:off x="1066800" y="2209800"/>
            <a:ext cx="7467600" cy="3967163"/>
          </a:xfrm>
        </p:spPr>
        <p:txBody>
          <a:bodyPr>
            <a:normAutofit/>
          </a:bodyPr>
          <a:lstStyle/>
          <a:p>
            <a:pPr marL="457200" indent="-457200">
              <a:buFont typeface="+mj-lt"/>
              <a:buAutoNum type="arabicPeriod"/>
            </a:pPr>
            <a:r>
              <a:rPr lang="en-US" dirty="0">
                <a:solidFill>
                  <a:schemeClr val="tx1"/>
                </a:solidFill>
              </a:rPr>
              <a:t>Work duration should be limited because human performance degrades after 16 hours of wakefulness whether one is working or not.</a:t>
            </a:r>
          </a:p>
          <a:p>
            <a:pPr marL="457200" indent="-457200">
              <a:buFont typeface="+mj-lt"/>
              <a:buAutoNum type="arabicPeriod"/>
            </a:pPr>
            <a:r>
              <a:rPr lang="en-US" dirty="0">
                <a:solidFill>
                  <a:schemeClr val="tx1"/>
                </a:solidFill>
              </a:rPr>
              <a:t>Sufficient time for sleep needs to be incorporated into daily and weekly work schedules to prevent acute and chronic sleep deprivation, respectively, and to allow recovery from accumulated sleep debt.</a:t>
            </a:r>
          </a:p>
          <a:p>
            <a:pPr marL="457200" indent="-457200">
              <a:buFont typeface="+mj-lt"/>
              <a:buAutoNum type="arabicPeriod"/>
            </a:pPr>
            <a:r>
              <a:rPr lang="en-US" dirty="0">
                <a:solidFill>
                  <a:schemeClr val="tx1"/>
                </a:solidFill>
              </a:rPr>
              <a:t>When extended duty periods are considered an essential aspect of resident training and continuity of care, a protected sleep period </a:t>
            </a:r>
            <a:r>
              <a:rPr lang="en-US" dirty="0" smtClean="0">
                <a:solidFill>
                  <a:schemeClr val="tx1"/>
                </a:solidFill>
              </a:rPr>
              <a:t>must </a:t>
            </a:r>
            <a:r>
              <a:rPr lang="en-US" dirty="0">
                <a:solidFill>
                  <a:schemeClr val="tx1"/>
                </a:solidFill>
              </a:rPr>
              <a:t>be provided during that period to reduce the effects of acute sleep loss and to enhance performance.</a:t>
            </a:r>
          </a:p>
        </p:txBody>
      </p:sp>
    </p:spTree>
    <p:extLst>
      <p:ext uri="{BB962C8B-B14F-4D97-AF65-F5344CB8AC3E}">
        <p14:creationId xmlns:p14="http://schemas.microsoft.com/office/powerpoint/2010/main" val="310588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86604"/>
            <a:ext cx="8214359" cy="1450757"/>
          </a:xfrm>
        </p:spPr>
        <p:txBody>
          <a:bodyPr>
            <a:normAutofit/>
          </a:bodyPr>
          <a:lstStyle/>
          <a:p>
            <a:r>
              <a:rPr lang="en-US" sz="4400" dirty="0">
                <a:latin typeface="+mn-lt"/>
              </a:rPr>
              <a:t>Economic Costs of Insufficient sleep</a:t>
            </a:r>
          </a:p>
        </p:txBody>
      </p:sp>
      <p:graphicFrame>
        <p:nvGraphicFramePr>
          <p:cNvPr id="3" name="Table 2"/>
          <p:cNvGraphicFramePr>
            <a:graphicFrameLocks noGrp="1"/>
          </p:cNvGraphicFramePr>
          <p:nvPr>
            <p:extLst>
              <p:ext uri="{D42A27DB-BD31-4B8C-83A1-F6EECF244321}">
                <p14:modId xmlns:p14="http://schemas.microsoft.com/office/powerpoint/2010/main" val="2894739132"/>
              </p:ext>
            </p:extLst>
          </p:nvPr>
        </p:nvGraphicFramePr>
        <p:xfrm>
          <a:off x="152401" y="1992594"/>
          <a:ext cx="8686800" cy="3570006"/>
        </p:xfrm>
        <a:graphic>
          <a:graphicData uri="http://schemas.openxmlformats.org/drawingml/2006/table">
            <a:tbl>
              <a:tblPr>
                <a:tableStyleId>{5C22544A-7EE6-4342-B048-85BDC9FD1C3A}</a:tableStyleId>
              </a:tblPr>
              <a:tblGrid>
                <a:gridCol w="2340533">
                  <a:extLst>
                    <a:ext uri="{9D8B030D-6E8A-4147-A177-3AD203B41FA5}">
                      <a16:colId xmlns:a16="http://schemas.microsoft.com/office/drawing/2014/main" val="20000"/>
                    </a:ext>
                  </a:extLst>
                </a:gridCol>
                <a:gridCol w="1088466">
                  <a:extLst>
                    <a:ext uri="{9D8B030D-6E8A-4147-A177-3AD203B41FA5}">
                      <a16:colId xmlns:a16="http://schemas.microsoft.com/office/drawing/2014/main" val="20001"/>
                    </a:ext>
                  </a:extLst>
                </a:gridCol>
                <a:gridCol w="1353831">
                  <a:extLst>
                    <a:ext uri="{9D8B030D-6E8A-4147-A177-3AD203B41FA5}">
                      <a16:colId xmlns:a16="http://schemas.microsoft.com/office/drawing/2014/main" val="20002"/>
                    </a:ext>
                  </a:extLst>
                </a:gridCol>
                <a:gridCol w="1147138">
                  <a:extLst>
                    <a:ext uri="{9D8B030D-6E8A-4147-A177-3AD203B41FA5}">
                      <a16:colId xmlns:a16="http://schemas.microsoft.com/office/drawing/2014/main" val="20003"/>
                    </a:ext>
                  </a:extLst>
                </a:gridCol>
                <a:gridCol w="1396918">
                  <a:extLst>
                    <a:ext uri="{9D8B030D-6E8A-4147-A177-3AD203B41FA5}">
                      <a16:colId xmlns:a16="http://schemas.microsoft.com/office/drawing/2014/main" val="20004"/>
                    </a:ext>
                  </a:extLst>
                </a:gridCol>
                <a:gridCol w="1359914">
                  <a:extLst>
                    <a:ext uri="{9D8B030D-6E8A-4147-A177-3AD203B41FA5}">
                      <a16:colId xmlns:a16="http://schemas.microsoft.com/office/drawing/2014/main" val="20005"/>
                    </a:ext>
                  </a:extLst>
                </a:gridCol>
              </a:tblGrid>
              <a:tr h="595001">
                <a:tc>
                  <a:txBody>
                    <a:bodyPr/>
                    <a:lstStyle/>
                    <a:p>
                      <a:pPr algn="ctr" fontAlgn="b"/>
                      <a:r>
                        <a:rPr lang="en-US" sz="1600" b="1" u="none" strike="noStrike" dirty="0">
                          <a:effectLst/>
                          <a:latin typeface="+mj-lt"/>
                        </a:rPr>
                        <a:t>Country</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b="1" u="none" strike="noStrike" dirty="0">
                          <a:effectLst/>
                          <a:latin typeface="+mj-lt"/>
                        </a:rPr>
                        <a:t>U.S.</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b="1" u="none" strike="noStrike" dirty="0">
                          <a:effectLst/>
                          <a:latin typeface="+mj-lt"/>
                        </a:rPr>
                        <a:t>UK</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b="1" u="none" strike="noStrike" dirty="0">
                          <a:effectLst/>
                          <a:latin typeface="+mj-lt"/>
                        </a:rPr>
                        <a:t>Germany</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b="1" u="none" strike="noStrike" dirty="0">
                          <a:effectLst/>
                          <a:latin typeface="+mj-lt"/>
                        </a:rPr>
                        <a:t>Japan</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b="1" u="none" strike="noStrike" dirty="0" smtClean="0">
                          <a:effectLst/>
                          <a:latin typeface="+mj-lt"/>
                        </a:rPr>
                        <a:t>Canada</a:t>
                      </a:r>
                      <a:endParaRPr lang="en-US" sz="1600" b="1"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0"/>
                  </a:ext>
                </a:extLst>
              </a:tr>
              <a:tr h="595001">
                <a:tc>
                  <a:txBody>
                    <a:bodyPr/>
                    <a:lstStyle/>
                    <a:p>
                      <a:pPr algn="ctr" fontAlgn="b"/>
                      <a:r>
                        <a:rPr lang="en-US" sz="1600" b="1" u="none" strike="noStrike" dirty="0">
                          <a:effectLst/>
                          <a:latin typeface="+mj-lt"/>
                        </a:rPr>
                        <a:t>Sleep: % &lt; 6 hours</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18%</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16%</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a:effectLst/>
                          <a:latin typeface="+mj-lt"/>
                        </a:rPr>
                        <a:t>9%</a:t>
                      </a:r>
                      <a:endParaRPr lang="mr-IN" sz="1600" b="0" i="0" u="none" strike="noStrike">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16%</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6%</a:t>
                      </a:r>
                      <a:endParaRPr lang="mr-IN" sz="1600" b="0"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1"/>
                  </a:ext>
                </a:extLst>
              </a:tr>
              <a:tr h="595001">
                <a:tc>
                  <a:txBody>
                    <a:bodyPr/>
                    <a:lstStyle/>
                    <a:p>
                      <a:pPr algn="ctr" fontAlgn="b"/>
                      <a:r>
                        <a:rPr lang="en-US" sz="1600" b="1" u="none" strike="noStrike" dirty="0">
                          <a:effectLst/>
                          <a:latin typeface="+mj-lt"/>
                        </a:rPr>
                        <a:t>Sleep: % 6 to 7 hours</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27%</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19%</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21%</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40%</a:t>
                      </a:r>
                      <a:endParaRPr lang="mr-IN" sz="1600" b="0" i="0" u="none" strike="noStrike" dirty="0">
                        <a:solidFill>
                          <a:srgbClr val="000000"/>
                        </a:solidFill>
                        <a:effectLst/>
                        <a:latin typeface="+mj-lt"/>
                      </a:endParaRPr>
                    </a:p>
                  </a:txBody>
                  <a:tcPr marL="8764" marR="8764" marT="8764" marB="0" anchor="ctr"/>
                </a:tc>
                <a:tc>
                  <a:txBody>
                    <a:bodyPr/>
                    <a:lstStyle/>
                    <a:p>
                      <a:pPr algn="ctr" fontAlgn="b"/>
                      <a:r>
                        <a:rPr lang="mr-IN" sz="1600" u="none" strike="noStrike" dirty="0">
                          <a:effectLst/>
                          <a:latin typeface="+mj-lt"/>
                        </a:rPr>
                        <a:t>20%</a:t>
                      </a:r>
                      <a:endParaRPr lang="mr-IN" sz="1600" b="0"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2"/>
                  </a:ext>
                </a:extLst>
              </a:tr>
              <a:tr h="595001">
                <a:tc>
                  <a:txBody>
                    <a:bodyPr/>
                    <a:lstStyle/>
                    <a:p>
                      <a:pPr algn="ctr" fontAlgn="b"/>
                      <a:r>
                        <a:rPr lang="en-US" sz="1600" b="1" u="none" strike="noStrike" dirty="0">
                          <a:effectLst/>
                          <a:latin typeface="+mj-lt"/>
                        </a:rPr>
                        <a:t>Days lost: total</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is-IS" sz="1600" u="none" strike="noStrike">
                          <a:effectLst/>
                          <a:latin typeface="+mj-lt"/>
                        </a:rPr>
                        <a:t>1,234,864</a:t>
                      </a:r>
                      <a:endParaRPr lang="is-IS" sz="1600" b="0" i="0" u="none" strike="noStrike">
                        <a:solidFill>
                          <a:srgbClr val="000000"/>
                        </a:solidFill>
                        <a:effectLst/>
                        <a:latin typeface="+mj-lt"/>
                      </a:endParaRPr>
                    </a:p>
                  </a:txBody>
                  <a:tcPr marL="8764" marR="8764" marT="8764" marB="0" anchor="ctr"/>
                </a:tc>
                <a:tc>
                  <a:txBody>
                    <a:bodyPr/>
                    <a:lstStyle/>
                    <a:p>
                      <a:pPr algn="ctr" fontAlgn="b"/>
                      <a:r>
                        <a:rPr lang="is-IS" sz="1600" u="none" strike="noStrike">
                          <a:effectLst/>
                          <a:latin typeface="+mj-lt"/>
                        </a:rPr>
                        <a:t>207,224</a:t>
                      </a:r>
                      <a:endParaRPr lang="is-IS" sz="1600" b="0" i="0" u="none" strike="noStrike">
                        <a:solidFill>
                          <a:srgbClr val="000000"/>
                        </a:solidFill>
                        <a:effectLst/>
                        <a:latin typeface="+mj-lt"/>
                      </a:endParaRPr>
                    </a:p>
                  </a:txBody>
                  <a:tcPr marL="8764" marR="8764" marT="8764" marB="0" anchor="ctr"/>
                </a:tc>
                <a:tc>
                  <a:txBody>
                    <a:bodyPr/>
                    <a:lstStyle/>
                    <a:p>
                      <a:pPr algn="ctr" fontAlgn="b"/>
                      <a:r>
                        <a:rPr lang="en-US" sz="1600" u="none" strike="noStrike">
                          <a:effectLst/>
                          <a:latin typeface="+mj-lt"/>
                        </a:rPr>
                        <a:t>209,024</a:t>
                      </a:r>
                      <a:endParaRPr lang="en-US" sz="1600" b="0" i="0" u="none" strike="noStrike">
                        <a:solidFill>
                          <a:srgbClr val="000000"/>
                        </a:solidFill>
                        <a:effectLst/>
                        <a:latin typeface="+mj-lt"/>
                      </a:endParaRPr>
                    </a:p>
                  </a:txBody>
                  <a:tcPr marL="8764" marR="8764" marT="8764" marB="0" anchor="ctr"/>
                </a:tc>
                <a:tc>
                  <a:txBody>
                    <a:bodyPr/>
                    <a:lstStyle/>
                    <a:p>
                      <a:pPr algn="ctr" fontAlgn="b"/>
                      <a:r>
                        <a:rPr lang="is-IS" sz="1600" u="none" strike="noStrike">
                          <a:effectLst/>
                          <a:latin typeface="+mj-lt"/>
                        </a:rPr>
                        <a:t>604,191</a:t>
                      </a:r>
                      <a:endParaRPr lang="is-IS" sz="1600" b="0" i="0" u="none" strike="noStrike">
                        <a:solidFill>
                          <a:srgbClr val="000000"/>
                        </a:solidFill>
                        <a:effectLst/>
                        <a:latin typeface="+mj-lt"/>
                      </a:endParaRPr>
                    </a:p>
                  </a:txBody>
                  <a:tcPr marL="8764" marR="8764" marT="8764" marB="0" anchor="ctr"/>
                </a:tc>
                <a:tc>
                  <a:txBody>
                    <a:bodyPr/>
                    <a:lstStyle/>
                    <a:p>
                      <a:pPr algn="ctr" fontAlgn="b"/>
                      <a:r>
                        <a:rPr lang="is-IS" sz="1600" u="none" strike="noStrike" dirty="0">
                          <a:effectLst/>
                          <a:latin typeface="+mj-lt"/>
                        </a:rPr>
                        <a:t>78,861</a:t>
                      </a:r>
                      <a:endParaRPr lang="is-IS" sz="1600" b="0"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3"/>
                  </a:ext>
                </a:extLst>
              </a:tr>
              <a:tr h="595001">
                <a:tc>
                  <a:txBody>
                    <a:bodyPr/>
                    <a:lstStyle/>
                    <a:p>
                      <a:pPr algn="ctr" fontAlgn="b"/>
                      <a:r>
                        <a:rPr lang="en-US" sz="1600" b="1" u="none" strike="noStrike" dirty="0">
                          <a:effectLst/>
                          <a:latin typeface="+mj-lt"/>
                        </a:rPr>
                        <a:t>Hours lost: total </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fi-FI" sz="1600" u="none" strike="noStrike">
                          <a:effectLst/>
                          <a:latin typeface="+mj-lt"/>
                        </a:rPr>
                        <a:t>9,878,910</a:t>
                      </a:r>
                      <a:endParaRPr lang="fi-FI" sz="1600" b="0" i="0" u="none" strike="noStrike">
                        <a:solidFill>
                          <a:srgbClr val="000000"/>
                        </a:solidFill>
                        <a:effectLst/>
                        <a:latin typeface="+mj-lt"/>
                      </a:endParaRPr>
                    </a:p>
                  </a:txBody>
                  <a:tcPr marL="8764" marR="8764" marT="8764" marB="0" anchor="ctr"/>
                </a:tc>
                <a:tc>
                  <a:txBody>
                    <a:bodyPr/>
                    <a:lstStyle/>
                    <a:p>
                      <a:pPr algn="ctr" fontAlgn="b"/>
                      <a:r>
                        <a:rPr lang="fi-FI" sz="1600" u="none" strike="noStrike">
                          <a:effectLst/>
                          <a:latin typeface="+mj-lt"/>
                        </a:rPr>
                        <a:t>1,657,792</a:t>
                      </a:r>
                      <a:endParaRPr lang="fi-FI" sz="1600" b="0" i="0" u="none" strike="noStrike">
                        <a:solidFill>
                          <a:srgbClr val="000000"/>
                        </a:solidFill>
                        <a:effectLst/>
                        <a:latin typeface="+mj-lt"/>
                      </a:endParaRPr>
                    </a:p>
                  </a:txBody>
                  <a:tcPr marL="8764" marR="8764" marT="8764" marB="0" anchor="ctr"/>
                </a:tc>
                <a:tc>
                  <a:txBody>
                    <a:bodyPr/>
                    <a:lstStyle/>
                    <a:p>
                      <a:pPr algn="ctr" fontAlgn="b"/>
                      <a:r>
                        <a:rPr lang="fi-FI" sz="1600" u="none" strike="noStrike" dirty="0">
                          <a:effectLst/>
                          <a:latin typeface="+mj-lt"/>
                        </a:rPr>
                        <a:t>1,672,192</a:t>
                      </a:r>
                      <a:endParaRPr lang="fi-FI" sz="1600" b="0" i="0" u="none" strike="noStrike" dirty="0">
                        <a:solidFill>
                          <a:srgbClr val="000000"/>
                        </a:solidFill>
                        <a:effectLst/>
                        <a:latin typeface="+mj-lt"/>
                      </a:endParaRPr>
                    </a:p>
                  </a:txBody>
                  <a:tcPr marL="8764" marR="8764" marT="8764" marB="0" anchor="ctr"/>
                </a:tc>
                <a:tc>
                  <a:txBody>
                    <a:bodyPr/>
                    <a:lstStyle/>
                    <a:p>
                      <a:pPr algn="ctr" fontAlgn="b"/>
                      <a:r>
                        <a:rPr lang="cs-CZ" sz="1600" u="none" strike="noStrike">
                          <a:effectLst/>
                          <a:latin typeface="+mj-lt"/>
                        </a:rPr>
                        <a:t>4,833,532</a:t>
                      </a:r>
                      <a:endParaRPr lang="cs-CZ" sz="1600" b="0" i="0" u="none" strike="noStrike">
                        <a:solidFill>
                          <a:srgbClr val="000000"/>
                        </a:solidFill>
                        <a:effectLst/>
                        <a:latin typeface="+mj-lt"/>
                      </a:endParaRPr>
                    </a:p>
                  </a:txBody>
                  <a:tcPr marL="8764" marR="8764" marT="8764" marB="0" anchor="ctr"/>
                </a:tc>
                <a:tc>
                  <a:txBody>
                    <a:bodyPr/>
                    <a:lstStyle/>
                    <a:p>
                      <a:pPr algn="ctr" fontAlgn="b"/>
                      <a:r>
                        <a:rPr lang="is-IS" sz="1600" u="none" strike="noStrike" dirty="0">
                          <a:effectLst/>
                          <a:latin typeface="+mj-lt"/>
                        </a:rPr>
                        <a:t>630,886</a:t>
                      </a:r>
                      <a:endParaRPr lang="is-IS" sz="1600" b="0"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4"/>
                  </a:ext>
                </a:extLst>
              </a:tr>
              <a:tr h="595001">
                <a:tc>
                  <a:txBody>
                    <a:bodyPr/>
                    <a:lstStyle/>
                    <a:p>
                      <a:pPr algn="ctr" fontAlgn="b"/>
                      <a:r>
                        <a:rPr lang="en-US" sz="1600" b="1" u="none" strike="noStrike" dirty="0">
                          <a:effectLst/>
                          <a:latin typeface="+mj-lt"/>
                        </a:rPr>
                        <a:t>Economic cost</a:t>
                      </a:r>
                      <a:endParaRPr lang="en-US" sz="1600" b="1" i="0" u="none" strike="noStrike" dirty="0">
                        <a:solidFill>
                          <a:srgbClr val="000000"/>
                        </a:solidFill>
                        <a:effectLst/>
                        <a:latin typeface="+mj-lt"/>
                      </a:endParaRPr>
                    </a:p>
                  </a:txBody>
                  <a:tcPr marL="8764" marR="8764" marT="8764" marB="0" anchor="ctr"/>
                </a:tc>
                <a:tc>
                  <a:txBody>
                    <a:bodyPr/>
                    <a:lstStyle/>
                    <a:p>
                      <a:pPr algn="ctr" fontAlgn="b"/>
                      <a:r>
                        <a:rPr lang="en-US" sz="1600" u="none" strike="noStrike" dirty="0">
                          <a:effectLst/>
                          <a:latin typeface="+mj-lt"/>
                        </a:rPr>
                        <a:t>$411 Billion</a:t>
                      </a:r>
                      <a:endParaRPr lang="en-US" sz="1600" b="0" i="0" u="none" strike="noStrike" dirty="0">
                        <a:solidFill>
                          <a:srgbClr val="000000"/>
                        </a:solidFill>
                        <a:effectLst/>
                        <a:latin typeface="+mj-lt"/>
                      </a:endParaRPr>
                    </a:p>
                  </a:txBody>
                  <a:tcPr marL="8764" marR="8764" marT="8764" marB="0" anchor="ctr"/>
                </a:tc>
                <a:tc>
                  <a:txBody>
                    <a:bodyPr/>
                    <a:lstStyle/>
                    <a:p>
                      <a:pPr algn="ctr" fontAlgn="b"/>
                      <a:r>
                        <a:rPr lang="en-US" sz="1600" u="none" strike="noStrike">
                          <a:effectLst/>
                          <a:latin typeface="+mj-lt"/>
                        </a:rPr>
                        <a:t>$50 Billion</a:t>
                      </a:r>
                      <a:endParaRPr lang="en-US" sz="1600" b="0" i="0" u="none" strike="noStrike">
                        <a:solidFill>
                          <a:srgbClr val="000000"/>
                        </a:solidFill>
                        <a:effectLst/>
                        <a:latin typeface="+mj-lt"/>
                      </a:endParaRPr>
                    </a:p>
                  </a:txBody>
                  <a:tcPr marL="8764" marR="8764" marT="8764" marB="0" anchor="ctr"/>
                </a:tc>
                <a:tc>
                  <a:txBody>
                    <a:bodyPr/>
                    <a:lstStyle/>
                    <a:p>
                      <a:pPr algn="ctr" fontAlgn="b"/>
                      <a:r>
                        <a:rPr lang="en-US" sz="1600" u="none" strike="noStrike">
                          <a:effectLst/>
                          <a:latin typeface="+mj-lt"/>
                        </a:rPr>
                        <a:t>$60 Billion</a:t>
                      </a:r>
                      <a:endParaRPr lang="en-US" sz="1600" b="0" i="0" u="none" strike="noStrike">
                        <a:solidFill>
                          <a:srgbClr val="000000"/>
                        </a:solidFill>
                        <a:effectLst/>
                        <a:latin typeface="+mj-lt"/>
                      </a:endParaRPr>
                    </a:p>
                  </a:txBody>
                  <a:tcPr marL="8764" marR="8764" marT="8764" marB="0" anchor="ctr"/>
                </a:tc>
                <a:tc>
                  <a:txBody>
                    <a:bodyPr/>
                    <a:lstStyle/>
                    <a:p>
                      <a:pPr algn="ctr" fontAlgn="b"/>
                      <a:r>
                        <a:rPr lang="en-US" sz="1600" u="none" strike="noStrike">
                          <a:effectLst/>
                          <a:latin typeface="+mj-lt"/>
                        </a:rPr>
                        <a:t>$138 Billion</a:t>
                      </a:r>
                      <a:endParaRPr lang="en-US" sz="1600" b="0" i="0" u="none" strike="noStrike">
                        <a:solidFill>
                          <a:srgbClr val="000000"/>
                        </a:solidFill>
                        <a:effectLst/>
                        <a:latin typeface="+mj-lt"/>
                      </a:endParaRPr>
                    </a:p>
                  </a:txBody>
                  <a:tcPr marL="8764" marR="8764" marT="8764" marB="0" anchor="ctr"/>
                </a:tc>
                <a:tc>
                  <a:txBody>
                    <a:bodyPr/>
                    <a:lstStyle/>
                    <a:p>
                      <a:pPr algn="ctr" fontAlgn="b"/>
                      <a:r>
                        <a:rPr lang="en-US" sz="1600" u="none" strike="noStrike" dirty="0">
                          <a:effectLst/>
                          <a:latin typeface="+mj-lt"/>
                        </a:rPr>
                        <a:t>$21.4 Billion</a:t>
                      </a:r>
                      <a:endParaRPr lang="en-US" sz="1600" b="0" i="0" u="none" strike="noStrike" dirty="0">
                        <a:solidFill>
                          <a:srgbClr val="000000"/>
                        </a:solidFill>
                        <a:effectLst/>
                        <a:latin typeface="+mj-lt"/>
                      </a:endParaRPr>
                    </a:p>
                  </a:txBody>
                  <a:tcPr marL="8764" marR="8764" marT="8764"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6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4"/>
            <a:ext cx="8458200" cy="1450757"/>
          </a:xfrm>
        </p:spPr>
        <p:txBody>
          <a:bodyPr>
            <a:normAutofit/>
          </a:bodyPr>
          <a:lstStyle/>
          <a:p>
            <a:r>
              <a:rPr lang="en-US" sz="4000" dirty="0">
                <a:latin typeface="+mn-lt"/>
              </a:rPr>
              <a:t>Factors contributing to insufficient sleep</a:t>
            </a:r>
          </a:p>
        </p:txBody>
      </p:sp>
      <p:sp>
        <p:nvSpPr>
          <p:cNvPr id="3" name="Rectangle 2"/>
          <p:cNvSpPr/>
          <p:nvPr/>
        </p:nvSpPr>
        <p:spPr>
          <a:xfrm>
            <a:off x="533400" y="2178216"/>
            <a:ext cx="8153400" cy="2800767"/>
          </a:xfrm>
          <a:prstGeom prst="rect">
            <a:avLst/>
          </a:prstGeom>
        </p:spPr>
        <p:txBody>
          <a:bodyPr wrap="square">
            <a:spAutoFit/>
          </a:bodyPr>
          <a:lstStyle/>
          <a:p>
            <a:pPr marL="285750" indent="-285750">
              <a:buClr>
                <a:schemeClr val="accent1">
                  <a:lumMod val="60000"/>
                  <a:lumOff val="40000"/>
                </a:schemeClr>
              </a:buClr>
              <a:buFont typeface="Arial" panose="020B0604020202020204" pitchFamily="34" charset="0"/>
              <a:buChar char="•"/>
            </a:pPr>
            <a:r>
              <a:rPr lang="en-US" sz="1600" dirty="0" smtClean="0">
                <a:latin typeface="AGaramondPro" charset="0"/>
              </a:rPr>
              <a:t>BMI</a:t>
            </a:r>
            <a:r>
              <a:rPr lang="en-US" sz="1600" dirty="0">
                <a:latin typeface="AGaramondPro" charset="0"/>
              </a:rPr>
              <a:t>: people with a BMI considered as overweight or obese sleep on average between about 2.5 minutes to 7 minutes less per day than those with a normal </a:t>
            </a:r>
            <a:r>
              <a:rPr lang="en-US" sz="1600" dirty="0" smtClean="0">
                <a:latin typeface="AGaramondPro" charset="0"/>
              </a:rPr>
              <a:t>BMI</a:t>
            </a:r>
          </a:p>
          <a:p>
            <a:pPr marL="285750" indent="-285750">
              <a:buClr>
                <a:schemeClr val="accent1">
                  <a:lumMod val="60000"/>
                  <a:lumOff val="40000"/>
                </a:schemeClr>
              </a:buClr>
              <a:buFont typeface="Arial" panose="020B0604020202020204" pitchFamily="34" charset="0"/>
              <a:buChar char="•"/>
            </a:pPr>
            <a:r>
              <a:rPr lang="en-US" sz="1600" dirty="0" smtClean="0">
                <a:latin typeface="AGaramondPro" charset="0"/>
              </a:rPr>
              <a:t>Smoking: current smokers sleep on average 5 minutes less per day than non-smokers</a:t>
            </a:r>
          </a:p>
          <a:p>
            <a:pPr marL="285750" indent="-285750">
              <a:buClr>
                <a:schemeClr val="accent1">
                  <a:lumMod val="60000"/>
                  <a:lumOff val="40000"/>
                </a:schemeClr>
              </a:buClr>
              <a:buFont typeface="Arial" panose="020B0604020202020204" pitchFamily="34" charset="0"/>
              <a:buChar char="•"/>
            </a:pPr>
            <a:r>
              <a:rPr lang="en-US" sz="1600" dirty="0" smtClean="0">
                <a:latin typeface="AGaramondPro" charset="0"/>
              </a:rPr>
              <a:t>Sugary </a:t>
            </a:r>
            <a:r>
              <a:rPr lang="en-US" sz="1600" dirty="0">
                <a:latin typeface="AGaramondPro" charset="0"/>
              </a:rPr>
              <a:t>drinks: people consuming more than two sugary drinks per day sleep on average 3.4 minutes less per day than those with less consumption of sugary </a:t>
            </a:r>
            <a:r>
              <a:rPr lang="en-US" sz="1600" dirty="0" smtClean="0">
                <a:latin typeface="AGaramondPro" charset="0"/>
              </a:rPr>
              <a:t>drink</a:t>
            </a:r>
          </a:p>
          <a:p>
            <a:pPr marL="285750" indent="-285750">
              <a:buClr>
                <a:schemeClr val="accent1">
                  <a:lumMod val="60000"/>
                  <a:lumOff val="40000"/>
                </a:schemeClr>
              </a:buClr>
              <a:buFont typeface="Arial" panose="020B0604020202020204" pitchFamily="34" charset="0"/>
              <a:buChar char="•"/>
            </a:pPr>
            <a:r>
              <a:rPr lang="en-US" sz="1600" dirty="0" smtClean="0">
                <a:latin typeface="AGaramondPro" charset="0"/>
              </a:rPr>
              <a:t>Physical </a:t>
            </a:r>
            <a:r>
              <a:rPr lang="en-US" sz="1600" dirty="0">
                <a:latin typeface="AGaramondPro" charset="0"/>
              </a:rPr>
              <a:t>activity: people performing less than 120 minutes of physical activity per week sleep on average about 2.6 minutes less per day than those reporting to do more than the recommended 150 mins of physical activity per </a:t>
            </a:r>
            <a:r>
              <a:rPr lang="en-US" sz="1600" dirty="0" smtClean="0">
                <a:latin typeface="AGaramondPro" charset="0"/>
              </a:rPr>
              <a:t>week</a:t>
            </a:r>
          </a:p>
          <a:p>
            <a:pPr marL="285750" indent="-285750">
              <a:buClr>
                <a:schemeClr val="accent1">
                  <a:lumMod val="60000"/>
                  <a:lumOff val="40000"/>
                </a:schemeClr>
              </a:buClr>
              <a:buFont typeface="Arial" panose="020B0604020202020204" pitchFamily="34" charset="0"/>
              <a:buChar char="•"/>
            </a:pPr>
            <a:r>
              <a:rPr lang="en-US" sz="1600" dirty="0" smtClean="0">
                <a:latin typeface="AGaramondPro" charset="0"/>
              </a:rPr>
              <a:t>Mental </a:t>
            </a:r>
            <a:r>
              <a:rPr lang="en-US" sz="1600" dirty="0">
                <a:latin typeface="AGaramondPro" charset="0"/>
              </a:rPr>
              <a:t>health: people with medium to high risk of mental-health problems sleep on average 17.2 minutes less per day than those with low risk of mental-health </a:t>
            </a:r>
            <a:r>
              <a:rPr lang="en-US" sz="1600" dirty="0" smtClean="0">
                <a:latin typeface="AGaramondPro" charset="0"/>
              </a:rPr>
              <a:t>issues</a:t>
            </a:r>
            <a:endParaRPr lang="en-US" sz="1600" dirty="0">
              <a:effectLst/>
            </a:endParaRPr>
          </a:p>
        </p:txBody>
      </p:sp>
      <p:sp>
        <p:nvSpPr>
          <p:cNvPr id="4" name="TextBox 3"/>
          <p:cNvSpPr txBox="1"/>
          <p:nvPr/>
        </p:nvSpPr>
        <p:spPr>
          <a:xfrm>
            <a:off x="533400" y="1704542"/>
            <a:ext cx="5257800" cy="369332"/>
          </a:xfrm>
          <a:prstGeom prst="rect">
            <a:avLst/>
          </a:prstGeom>
          <a:noFill/>
        </p:spPr>
        <p:txBody>
          <a:bodyPr wrap="square" rtlCol="0">
            <a:spAutoFit/>
          </a:bodyPr>
          <a:lstStyle/>
          <a:p>
            <a:r>
              <a:rPr lang="en-US" dirty="0" smtClean="0"/>
              <a:t>Life </a:t>
            </a:r>
            <a:r>
              <a:rPr lang="en-US" dirty="0"/>
              <a:t>style and health factors</a:t>
            </a:r>
          </a:p>
        </p:txBody>
      </p:sp>
    </p:spTree>
    <p:extLst>
      <p:ext uri="{BB962C8B-B14F-4D97-AF65-F5344CB8AC3E}">
        <p14:creationId xmlns:p14="http://schemas.microsoft.com/office/powerpoint/2010/main" val="152046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85800" y="228600"/>
            <a:ext cx="9372600" cy="1448731"/>
          </a:xfrm>
          <a:prstGeom prst="rect">
            <a:avLst/>
          </a:prstGeom>
          <a:noFill/>
          <a:ln w="9525">
            <a:noFill/>
            <a:round/>
            <a:headEnd/>
            <a:tailEnd/>
          </a:ln>
          <a:effectLst/>
        </p:spPr>
        <p:txBody>
          <a:bodyPr wrap="square" lIns="90000" tIns="46800" rIns="90000" bIns="46800">
            <a:spAutoFit/>
          </a:bodyPr>
          <a:lstStyle/>
          <a:p>
            <a:pPr algn="ctr">
              <a:spcBef>
                <a:spcPct val="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400" dirty="0">
              <a:solidFill>
                <a:srgbClr val="003B3A"/>
              </a:solidFill>
              <a:latin typeface="Georgia" pitchFamily="18" charset="0"/>
            </a:endParaRPr>
          </a:p>
          <a:p>
            <a:pPr algn="ctr">
              <a:spcBef>
                <a:spcPct val="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smtClean="0">
                <a:solidFill>
                  <a:srgbClr val="003B3A"/>
                </a:solidFill>
              </a:rPr>
              <a:t>       Consequences </a:t>
            </a:r>
            <a:r>
              <a:rPr lang="en-GB" sz="4400" dirty="0">
                <a:solidFill>
                  <a:srgbClr val="003B3A"/>
                </a:solidFill>
              </a:rPr>
              <a:t>of Sleep Deprivation</a:t>
            </a:r>
          </a:p>
        </p:txBody>
      </p:sp>
      <p:sp>
        <p:nvSpPr>
          <p:cNvPr id="19459" name="AutoShape 3"/>
          <p:cNvSpPr>
            <a:spLocks noChangeArrowheads="1"/>
          </p:cNvSpPr>
          <p:nvPr/>
        </p:nvSpPr>
        <p:spPr bwMode="auto">
          <a:xfrm>
            <a:off x="609600" y="1066800"/>
            <a:ext cx="7848600" cy="4724400"/>
          </a:xfrm>
          <a:prstGeom prst="roundRect">
            <a:avLst>
              <a:gd name="adj" fmla="val 32"/>
            </a:avLst>
          </a:prstGeom>
          <a:noFill/>
          <a:ln w="9525">
            <a:noFill/>
            <a:round/>
            <a:headEnd/>
            <a:tailEnd/>
          </a:ln>
          <a:effectLst/>
        </p:spPr>
        <p:txBody>
          <a:bodyPr wrap="none" anchor="ctr"/>
          <a:lstStyle/>
          <a:p>
            <a:endParaRPr lang="en-US"/>
          </a:p>
        </p:txBody>
      </p:sp>
      <p:sp>
        <p:nvSpPr>
          <p:cNvPr id="19460" name="Line 4"/>
          <p:cNvSpPr>
            <a:spLocks noChangeShapeType="1"/>
          </p:cNvSpPr>
          <p:nvPr/>
        </p:nvSpPr>
        <p:spPr bwMode="auto">
          <a:xfrm flipV="1">
            <a:off x="4531518" y="2590126"/>
            <a:ext cx="1588" cy="549275"/>
          </a:xfrm>
          <a:prstGeom prst="line">
            <a:avLst/>
          </a:prstGeom>
          <a:noFill/>
          <a:ln w="38100">
            <a:solidFill>
              <a:srgbClr val="000000"/>
            </a:solidFill>
            <a:miter lim="800000"/>
            <a:headEnd/>
            <a:tailEnd/>
          </a:ln>
          <a:effectLst/>
        </p:spPr>
        <p:txBody>
          <a:bodyPr/>
          <a:lstStyle/>
          <a:p>
            <a:endParaRPr lang="en-US"/>
          </a:p>
        </p:txBody>
      </p:sp>
      <p:sp>
        <p:nvSpPr>
          <p:cNvPr id="19461" name="Oval 5"/>
          <p:cNvSpPr>
            <a:spLocks noChangeArrowheads="1"/>
          </p:cNvSpPr>
          <p:nvPr/>
        </p:nvSpPr>
        <p:spPr bwMode="auto">
          <a:xfrm>
            <a:off x="3617911" y="1803934"/>
            <a:ext cx="1827213" cy="1085850"/>
          </a:xfrm>
          <a:prstGeom prst="ellipse">
            <a:avLst/>
          </a:prstGeom>
          <a:gradFill rotWithShape="1">
            <a:gsLst>
              <a:gs pos="0">
                <a:srgbClr val="C3DADB">
                  <a:gamma/>
                  <a:tint val="1176"/>
                  <a:invGamma/>
                </a:srgbClr>
              </a:gs>
              <a:gs pos="100000">
                <a:srgbClr val="C3DADB"/>
              </a:gs>
            </a:gsLst>
            <a:lin ang="5400000" scaled="1"/>
          </a:gradFill>
          <a:ln w="38100">
            <a:solidFill>
              <a:schemeClr val="tx1"/>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Driving Safety</a:t>
            </a:r>
          </a:p>
        </p:txBody>
      </p:sp>
      <p:sp>
        <p:nvSpPr>
          <p:cNvPr id="19462" name="Line 6"/>
          <p:cNvSpPr>
            <a:spLocks noChangeShapeType="1"/>
          </p:cNvSpPr>
          <p:nvPr/>
        </p:nvSpPr>
        <p:spPr bwMode="auto">
          <a:xfrm flipV="1">
            <a:off x="5221944" y="2919994"/>
            <a:ext cx="712787" cy="344487"/>
          </a:xfrm>
          <a:prstGeom prst="line">
            <a:avLst/>
          </a:prstGeom>
          <a:noFill/>
          <a:ln w="38100">
            <a:solidFill>
              <a:srgbClr val="000000"/>
            </a:solidFill>
            <a:miter lim="800000"/>
            <a:headEnd/>
            <a:tailEnd/>
          </a:ln>
          <a:effectLst/>
        </p:spPr>
        <p:txBody>
          <a:bodyPr/>
          <a:lstStyle/>
          <a:p>
            <a:endParaRPr lang="en-US"/>
          </a:p>
        </p:txBody>
      </p:sp>
      <p:sp>
        <p:nvSpPr>
          <p:cNvPr id="19463" name="Oval 7"/>
          <p:cNvSpPr>
            <a:spLocks noChangeArrowheads="1"/>
          </p:cNvSpPr>
          <p:nvPr/>
        </p:nvSpPr>
        <p:spPr bwMode="auto">
          <a:xfrm>
            <a:off x="5762625" y="2132823"/>
            <a:ext cx="2009775" cy="1225551"/>
          </a:xfrm>
          <a:prstGeom prst="ellipse">
            <a:avLst/>
          </a:prstGeom>
          <a:gradFill rotWithShape="1">
            <a:gsLst>
              <a:gs pos="0">
                <a:srgbClr val="388489">
                  <a:gamma/>
                  <a:tint val="41176"/>
                  <a:invGamma/>
                </a:srgbClr>
              </a:gs>
              <a:gs pos="100000">
                <a:srgbClr val="388489"/>
              </a:gs>
            </a:gsLst>
            <a:lin ang="5400000" scaled="1"/>
          </a:gradFill>
          <a:ln w="38100">
            <a:solidFill>
              <a:schemeClr val="tx1"/>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Patient Care Professionalism</a:t>
            </a:r>
          </a:p>
        </p:txBody>
      </p:sp>
      <p:sp>
        <p:nvSpPr>
          <p:cNvPr id="19464" name="Line 8"/>
          <p:cNvSpPr>
            <a:spLocks noChangeShapeType="1"/>
          </p:cNvSpPr>
          <p:nvPr/>
        </p:nvSpPr>
        <p:spPr bwMode="auto">
          <a:xfrm>
            <a:off x="5490231" y="4020749"/>
            <a:ext cx="889000" cy="120650"/>
          </a:xfrm>
          <a:prstGeom prst="line">
            <a:avLst/>
          </a:prstGeom>
          <a:noFill/>
          <a:ln w="38100">
            <a:solidFill>
              <a:srgbClr val="000000"/>
            </a:solidFill>
            <a:miter lim="800000"/>
            <a:headEnd/>
            <a:tailEnd/>
          </a:ln>
          <a:effectLst/>
        </p:spPr>
        <p:txBody>
          <a:bodyPr/>
          <a:lstStyle/>
          <a:p>
            <a:endParaRPr lang="en-US"/>
          </a:p>
        </p:txBody>
      </p:sp>
      <p:sp>
        <p:nvSpPr>
          <p:cNvPr id="19465" name="Oval 9"/>
          <p:cNvSpPr>
            <a:spLocks noChangeArrowheads="1"/>
          </p:cNvSpPr>
          <p:nvPr/>
        </p:nvSpPr>
        <p:spPr bwMode="auto">
          <a:xfrm>
            <a:off x="6291263" y="3716337"/>
            <a:ext cx="1827212" cy="1208087"/>
          </a:xfrm>
          <a:prstGeom prst="ellipse">
            <a:avLst/>
          </a:prstGeom>
          <a:gradFill rotWithShape="1">
            <a:gsLst>
              <a:gs pos="0">
                <a:srgbClr val="E8A318">
                  <a:gamma/>
                  <a:tint val="25490"/>
                  <a:invGamma/>
                </a:srgbClr>
              </a:gs>
              <a:gs pos="100000">
                <a:srgbClr val="E8A318"/>
              </a:gs>
            </a:gsLst>
            <a:lin ang="5400000" scaled="1"/>
          </a:gradFill>
          <a:ln w="38100">
            <a:solidFill>
              <a:schemeClr val="tx1"/>
            </a:solidFill>
            <a:miter lim="800000"/>
            <a:headEnd/>
            <a:tailEnd/>
          </a:ln>
          <a:effectLst/>
        </p:spPr>
        <p:txBody>
          <a:bodyPr wrap="none"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effectLst>
                  <a:outerShdw blurRad="38100" dist="38100" dir="2700000" algn="tl">
                    <a:srgbClr val="FFFFFF"/>
                  </a:outerShdw>
                </a:effectLst>
              </a:rPr>
              <a:t>Learning</a:t>
            </a:r>
          </a:p>
        </p:txBody>
      </p:sp>
      <p:sp>
        <p:nvSpPr>
          <p:cNvPr id="19466" name="Line 10"/>
          <p:cNvSpPr>
            <a:spLocks noChangeShapeType="1"/>
          </p:cNvSpPr>
          <p:nvPr/>
        </p:nvSpPr>
        <p:spPr bwMode="auto">
          <a:xfrm>
            <a:off x="5091769" y="4464103"/>
            <a:ext cx="398462" cy="487362"/>
          </a:xfrm>
          <a:prstGeom prst="line">
            <a:avLst/>
          </a:prstGeom>
          <a:noFill/>
          <a:ln w="38100">
            <a:solidFill>
              <a:srgbClr val="000000"/>
            </a:solidFill>
            <a:miter lim="800000"/>
            <a:headEnd/>
            <a:tailEnd/>
          </a:ln>
          <a:effectLst/>
        </p:spPr>
        <p:txBody>
          <a:bodyPr/>
          <a:lstStyle/>
          <a:p>
            <a:endParaRPr lang="en-US"/>
          </a:p>
        </p:txBody>
      </p:sp>
      <p:sp>
        <p:nvSpPr>
          <p:cNvPr id="19467" name="Oval 11"/>
          <p:cNvSpPr>
            <a:spLocks noChangeArrowheads="1"/>
          </p:cNvSpPr>
          <p:nvPr/>
        </p:nvSpPr>
        <p:spPr bwMode="auto">
          <a:xfrm>
            <a:off x="4929188" y="4924425"/>
            <a:ext cx="1698625" cy="1322387"/>
          </a:xfrm>
          <a:prstGeom prst="ellipse">
            <a:avLst/>
          </a:prstGeom>
          <a:gradFill rotWithShape="1">
            <a:gsLst>
              <a:gs pos="0">
                <a:srgbClr val="993300">
                  <a:gamma/>
                  <a:tint val="44314"/>
                  <a:invGamma/>
                </a:srgbClr>
              </a:gs>
              <a:gs pos="100000">
                <a:srgbClr val="993300"/>
              </a:gs>
            </a:gsLst>
            <a:lin ang="5400000" scaled="1"/>
          </a:gradFill>
          <a:ln w="38100">
            <a:solidFill>
              <a:schemeClr val="tx1"/>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Health &amp;</a:t>
            </a:r>
            <a:br>
              <a:rPr lang="en-GB" sz="1400" b="1" dirty="0">
                <a:effectLst>
                  <a:outerShdw blurRad="38100" dist="38100" dir="2700000" algn="tl">
                    <a:srgbClr val="FFFFFF"/>
                  </a:outerShdw>
                </a:effectLst>
              </a:rPr>
            </a:br>
            <a:r>
              <a:rPr lang="en-GB" sz="1400" b="1" dirty="0">
                <a:effectLst>
                  <a:outerShdw blurRad="38100" dist="38100" dir="2700000" algn="tl">
                    <a:srgbClr val="FFFFFF"/>
                  </a:outerShdw>
                </a:effectLst>
              </a:rPr>
              <a:t> Well-being</a:t>
            </a:r>
          </a:p>
        </p:txBody>
      </p:sp>
      <p:sp>
        <p:nvSpPr>
          <p:cNvPr id="19468" name="Line 12"/>
          <p:cNvSpPr>
            <a:spLocks noChangeShapeType="1"/>
          </p:cNvSpPr>
          <p:nvPr/>
        </p:nvSpPr>
        <p:spPr bwMode="auto">
          <a:xfrm flipH="1">
            <a:off x="3492500" y="4437891"/>
            <a:ext cx="398463" cy="488950"/>
          </a:xfrm>
          <a:prstGeom prst="line">
            <a:avLst/>
          </a:prstGeom>
          <a:noFill/>
          <a:ln w="38100">
            <a:solidFill>
              <a:srgbClr val="000000"/>
            </a:solidFill>
            <a:miter lim="800000"/>
            <a:headEnd/>
            <a:tailEnd/>
          </a:ln>
          <a:effectLst/>
        </p:spPr>
        <p:txBody>
          <a:bodyPr/>
          <a:lstStyle/>
          <a:p>
            <a:endParaRPr lang="en-US"/>
          </a:p>
        </p:txBody>
      </p:sp>
      <p:sp>
        <p:nvSpPr>
          <p:cNvPr id="19469" name="Oval 13"/>
          <p:cNvSpPr>
            <a:spLocks noChangeArrowheads="1"/>
          </p:cNvSpPr>
          <p:nvPr/>
        </p:nvSpPr>
        <p:spPr bwMode="auto">
          <a:xfrm>
            <a:off x="2433638" y="4924425"/>
            <a:ext cx="1827212" cy="1322386"/>
          </a:xfrm>
          <a:prstGeom prst="ellipse">
            <a:avLst/>
          </a:prstGeom>
          <a:gradFill rotWithShape="1">
            <a:gsLst>
              <a:gs pos="0">
                <a:srgbClr val="729EBA">
                  <a:gamma/>
                  <a:tint val="9412"/>
                  <a:invGamma/>
                </a:srgbClr>
              </a:gs>
              <a:gs pos="100000">
                <a:srgbClr val="729EBA"/>
              </a:gs>
            </a:gsLst>
            <a:lin ang="5400000" scaled="1"/>
          </a:gradFill>
          <a:ln w="38100">
            <a:solidFill>
              <a:schemeClr val="tx1"/>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Family Relationships</a:t>
            </a:r>
          </a:p>
        </p:txBody>
      </p:sp>
      <p:sp>
        <p:nvSpPr>
          <p:cNvPr id="19470" name="Line 14"/>
          <p:cNvSpPr>
            <a:spLocks noChangeShapeType="1"/>
          </p:cNvSpPr>
          <p:nvPr/>
        </p:nvSpPr>
        <p:spPr bwMode="auto">
          <a:xfrm flipH="1">
            <a:off x="2749877" y="4094161"/>
            <a:ext cx="893763" cy="122237"/>
          </a:xfrm>
          <a:prstGeom prst="line">
            <a:avLst/>
          </a:prstGeom>
          <a:noFill/>
          <a:ln w="38100">
            <a:solidFill>
              <a:srgbClr val="000000"/>
            </a:solidFill>
            <a:miter lim="800000"/>
            <a:headEnd/>
            <a:tailEnd/>
          </a:ln>
          <a:effectLst/>
        </p:spPr>
        <p:txBody>
          <a:bodyPr/>
          <a:lstStyle/>
          <a:p>
            <a:endParaRPr lang="en-US"/>
          </a:p>
        </p:txBody>
      </p:sp>
      <p:sp>
        <p:nvSpPr>
          <p:cNvPr id="19471" name="Oval 15"/>
          <p:cNvSpPr>
            <a:spLocks noChangeArrowheads="1"/>
          </p:cNvSpPr>
          <p:nvPr/>
        </p:nvSpPr>
        <p:spPr bwMode="auto">
          <a:xfrm>
            <a:off x="949325" y="3841750"/>
            <a:ext cx="1827213" cy="1187449"/>
          </a:xfrm>
          <a:prstGeom prst="ellipse">
            <a:avLst/>
          </a:prstGeom>
          <a:gradFill rotWithShape="1">
            <a:gsLst>
              <a:gs pos="0">
                <a:srgbClr val="C3DADB">
                  <a:gamma/>
                  <a:tint val="1176"/>
                  <a:invGamma/>
                </a:srgbClr>
              </a:gs>
              <a:gs pos="100000">
                <a:srgbClr val="C3DADB"/>
              </a:gs>
            </a:gsLst>
            <a:lin ang="5400000" scaled="1"/>
          </a:gradFill>
          <a:ln w="38100">
            <a:solidFill>
              <a:schemeClr val="tx1"/>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Mood &amp; Performance</a:t>
            </a:r>
          </a:p>
        </p:txBody>
      </p:sp>
      <p:sp>
        <p:nvSpPr>
          <p:cNvPr id="19472" name="Line 16"/>
          <p:cNvSpPr>
            <a:spLocks noChangeShapeType="1"/>
          </p:cNvSpPr>
          <p:nvPr/>
        </p:nvSpPr>
        <p:spPr bwMode="auto">
          <a:xfrm flipH="1" flipV="1">
            <a:off x="2958893" y="3058126"/>
            <a:ext cx="719138" cy="342900"/>
          </a:xfrm>
          <a:prstGeom prst="line">
            <a:avLst/>
          </a:prstGeom>
          <a:noFill/>
          <a:ln w="38100">
            <a:solidFill>
              <a:srgbClr val="000000"/>
            </a:solidFill>
            <a:miter lim="800000"/>
            <a:headEnd/>
            <a:tailEnd/>
          </a:ln>
          <a:effectLst/>
        </p:spPr>
        <p:txBody>
          <a:bodyPr/>
          <a:lstStyle/>
          <a:p>
            <a:endParaRPr lang="en-US"/>
          </a:p>
        </p:txBody>
      </p:sp>
      <p:sp>
        <p:nvSpPr>
          <p:cNvPr id="19473" name="Oval 17"/>
          <p:cNvSpPr>
            <a:spLocks noChangeArrowheads="1"/>
          </p:cNvSpPr>
          <p:nvPr/>
        </p:nvSpPr>
        <p:spPr bwMode="auto">
          <a:xfrm>
            <a:off x="1477963" y="2131237"/>
            <a:ext cx="1827212" cy="1227136"/>
          </a:xfrm>
          <a:prstGeom prst="ellipse">
            <a:avLst/>
          </a:prstGeom>
          <a:gradFill rotWithShape="1">
            <a:gsLst>
              <a:gs pos="0">
                <a:srgbClr val="388489">
                  <a:gamma/>
                  <a:tint val="41176"/>
                  <a:invGamma/>
                </a:srgbClr>
              </a:gs>
              <a:gs pos="100000">
                <a:srgbClr val="388489"/>
              </a:gs>
            </a:gsLst>
            <a:lin ang="5400000" scaled="1"/>
          </a:gradFill>
          <a:ln w="38100">
            <a:solidFill>
              <a:schemeClr val="tx1"/>
            </a:solidFill>
            <a:miter lim="800000"/>
            <a:headEnd/>
            <a:tailEnd/>
          </a:ln>
          <a:effectLst/>
        </p:spPr>
        <p:txBody>
          <a:bodyPr wrap="none"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effectLst>
                  <a:outerShdw blurRad="38100" dist="38100" dir="2700000" algn="tl">
                    <a:srgbClr val="FFFFFF"/>
                  </a:outerShdw>
                </a:effectLst>
              </a:rPr>
              <a:t>Workplace</a:t>
            </a:r>
          </a:p>
        </p:txBody>
      </p:sp>
      <p:sp>
        <p:nvSpPr>
          <p:cNvPr id="19474" name="Oval 18"/>
          <p:cNvSpPr>
            <a:spLocks noChangeArrowheads="1"/>
          </p:cNvSpPr>
          <p:nvPr/>
        </p:nvSpPr>
        <p:spPr bwMode="auto">
          <a:xfrm>
            <a:off x="3480128" y="3078938"/>
            <a:ext cx="2171700" cy="1512640"/>
          </a:xfrm>
          <a:prstGeom prst="ellipse">
            <a:avLst/>
          </a:prstGeom>
          <a:gradFill rotWithShape="1">
            <a:gsLst>
              <a:gs pos="0">
                <a:srgbClr val="FFFFFF"/>
              </a:gs>
              <a:gs pos="100000">
                <a:srgbClr val="FFFFFF">
                  <a:gamma/>
                  <a:shade val="72941"/>
                  <a:invGamma/>
                </a:srgbClr>
              </a:gs>
            </a:gsLst>
            <a:lin ang="5400000" scaled="1"/>
          </a:gradFill>
          <a:ln w="38100">
            <a:solidFill>
              <a:srgbClr val="000000"/>
            </a:solidFill>
            <a:miter lim="800000"/>
            <a:headEnd/>
            <a:tailEnd/>
          </a:ln>
          <a:effectLst/>
        </p:spPr>
        <p:txBody>
          <a:bodyPr lIns="0" tIns="0" rIns="0" bIns="0" anchor="ctr"/>
          <a:lstStyle/>
          <a:p>
            <a:pPr algn="ct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effectLst>
                  <a:outerShdw blurRad="38100" dist="38100" dir="2700000" algn="tl">
                    <a:srgbClr val="C0C0C0"/>
                  </a:outerShdw>
                </a:effectLst>
              </a:rPr>
              <a:t>Sleep Deprived Resident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4"/>
            <a:ext cx="8061960" cy="1450757"/>
          </a:xfrm>
        </p:spPr>
        <p:txBody>
          <a:bodyPr>
            <a:normAutofit/>
          </a:bodyPr>
          <a:lstStyle/>
          <a:p>
            <a:r>
              <a:rPr lang="en-US" sz="3600" dirty="0">
                <a:latin typeface="+mn-lt"/>
              </a:rPr>
              <a:t>Workplace psychological and job factors</a:t>
            </a:r>
          </a:p>
        </p:txBody>
      </p:sp>
      <p:sp>
        <p:nvSpPr>
          <p:cNvPr id="3" name="Rectangle 2"/>
          <p:cNvSpPr/>
          <p:nvPr/>
        </p:nvSpPr>
        <p:spPr>
          <a:xfrm>
            <a:off x="609600" y="2209800"/>
            <a:ext cx="7696200" cy="3693319"/>
          </a:xfrm>
          <a:prstGeom prst="rect">
            <a:avLst/>
          </a:prstGeom>
        </p:spPr>
        <p:txBody>
          <a:bodyPr wrap="square">
            <a:spAutoFit/>
          </a:bodyPr>
          <a:lstStyle/>
          <a:p>
            <a:pPr marL="285750" indent="-285750">
              <a:buClr>
                <a:schemeClr val="accent1">
                  <a:lumMod val="60000"/>
                  <a:lumOff val="40000"/>
                </a:schemeClr>
              </a:buClr>
              <a:buFont typeface="Arial" panose="020B0604020202020204" pitchFamily="34" charset="0"/>
              <a:buChar char="•"/>
            </a:pPr>
            <a:r>
              <a:rPr lang="en-US" dirty="0">
                <a:latin typeface="AGaramondPro" charset="0"/>
              </a:rPr>
              <a:t>Lack of choice: people reporting a lack of choice in their daily work routine sleep on average 2.3 minutes less per day than those reporting more choice at </a:t>
            </a:r>
            <a:r>
              <a:rPr lang="en-US" dirty="0" smtClean="0">
                <a:latin typeface="AGaramondPro" charset="0"/>
              </a:rPr>
              <a:t>work</a:t>
            </a:r>
          </a:p>
          <a:p>
            <a:pPr marL="285750" indent="-285750">
              <a:buClr>
                <a:schemeClr val="accent1">
                  <a:lumMod val="60000"/>
                  <a:lumOff val="40000"/>
                </a:schemeClr>
              </a:buClr>
              <a:buFont typeface="Arial" panose="020B0604020202020204" pitchFamily="34" charset="0"/>
              <a:buChar char="•"/>
            </a:pPr>
            <a:r>
              <a:rPr lang="en-US" dirty="0" smtClean="0">
                <a:latin typeface="AGaramondPro" charset="0"/>
              </a:rPr>
              <a:t>Unrealistic </a:t>
            </a:r>
            <a:r>
              <a:rPr lang="en-US" dirty="0">
                <a:latin typeface="AGaramondPro" charset="0"/>
              </a:rPr>
              <a:t>time pressures: people reporting unrealistic time pressures and stress at the workplace sleep on average 8 minutes less per day than those reporting low levels of time </a:t>
            </a:r>
            <a:r>
              <a:rPr lang="en-US" dirty="0" smtClean="0">
                <a:latin typeface="AGaramondPro" charset="0"/>
              </a:rPr>
              <a:t>pressure</a:t>
            </a:r>
          </a:p>
          <a:p>
            <a:pPr marL="285750" indent="-285750">
              <a:buClr>
                <a:schemeClr val="accent1">
                  <a:lumMod val="60000"/>
                  <a:lumOff val="40000"/>
                </a:schemeClr>
              </a:buClr>
              <a:buFont typeface="Arial" panose="020B0604020202020204" pitchFamily="34" charset="0"/>
              <a:buChar char="•"/>
            </a:pPr>
            <a:r>
              <a:rPr lang="en-US" dirty="0">
                <a:latin typeface="AGaramondPro" charset="0"/>
              </a:rPr>
              <a:t> Irregular hours: people that work irregular hours (e.g. shift work) sleep on average 2.7 minutes less per day than those working regular </a:t>
            </a:r>
            <a:r>
              <a:rPr lang="en-US" dirty="0" smtClean="0">
                <a:latin typeface="AGaramondPro" charset="0"/>
              </a:rPr>
              <a:t>hours</a:t>
            </a:r>
          </a:p>
          <a:p>
            <a:pPr marL="285750" indent="-285750">
              <a:buClr>
                <a:schemeClr val="accent1">
                  <a:lumMod val="60000"/>
                  <a:lumOff val="40000"/>
                </a:schemeClr>
              </a:buClr>
              <a:buFont typeface="Arial" panose="020B0604020202020204" pitchFamily="34" charset="0"/>
              <a:buChar char="•"/>
            </a:pPr>
            <a:r>
              <a:rPr lang="en-US" dirty="0" smtClean="0">
                <a:latin typeface="AGaramondPro" charset="0"/>
              </a:rPr>
              <a:t>Commuting</a:t>
            </a:r>
            <a:r>
              <a:rPr lang="en-US" dirty="0">
                <a:latin typeface="AGaramondPro" charset="0"/>
              </a:rPr>
              <a:t>: people commuting between 30 to 60 minutes to work (one way) sleep on average 9.2 minutes less per day compared to those with a zero to 15 minutes (one way) commute. Heavy commuters travelling more than 60 minutes to work (one way) sleep on average 16.5 minutes less per day than those with only short commutes. </a:t>
            </a:r>
            <a:endParaRPr lang="en-US" dirty="0">
              <a:effectLst/>
            </a:endParaRPr>
          </a:p>
        </p:txBody>
      </p:sp>
    </p:spTree>
    <p:extLst>
      <p:ext uri="{BB962C8B-B14F-4D97-AF65-F5344CB8AC3E}">
        <p14:creationId xmlns:p14="http://schemas.microsoft.com/office/powerpoint/2010/main" val="207683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1525588" y="2498725"/>
            <a:ext cx="6094412" cy="1311275"/>
          </a:xfrm>
          <a:prstGeom prst="rect">
            <a:avLst/>
          </a:prstGeom>
          <a:noFill/>
          <a:ln w="9525">
            <a:noFill/>
            <a:round/>
            <a:headEnd/>
            <a:tailEnd/>
          </a:ln>
          <a:effectLst/>
        </p:spPr>
        <p:txBody>
          <a:bodyPr wrap="none" lIns="90000" tIns="46800" rIns="90000" bIns="46800">
            <a:spAutoFit/>
          </a:bodyPr>
          <a:lstStyle/>
          <a:p>
            <a:pPr>
              <a:spcBef>
                <a:spcPct val="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003B3A"/>
                </a:solidFill>
                <a:latin typeface="Georgia" pitchFamily="18" charset="0"/>
              </a:rPr>
              <a:t>Recognizing Sleepiness in </a:t>
            </a:r>
            <a:br>
              <a:rPr lang="en-GB" sz="4000" dirty="0">
                <a:solidFill>
                  <a:srgbClr val="003B3A"/>
                </a:solidFill>
                <a:latin typeface="Georgia" pitchFamily="18" charset="0"/>
              </a:rPr>
            </a:br>
            <a:r>
              <a:rPr lang="en-GB" sz="4000" dirty="0">
                <a:solidFill>
                  <a:srgbClr val="003B3A"/>
                </a:solidFill>
                <a:latin typeface="Georgia" pitchFamily="18" charset="0"/>
              </a:rPr>
              <a:t>Yourself and Others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Myths</a:t>
            </a:r>
          </a:p>
        </p:txBody>
      </p:sp>
      <p:sp>
        <p:nvSpPr>
          <p:cNvPr id="3" name="Content Placeholder 2"/>
          <p:cNvSpPr>
            <a:spLocks noGrp="1"/>
          </p:cNvSpPr>
          <p:nvPr>
            <p:ph idx="1"/>
          </p:nvPr>
        </p:nvSpPr>
        <p:spPr>
          <a:xfrm>
            <a:off x="822960" y="2362200"/>
            <a:ext cx="7543800" cy="3506894"/>
          </a:xfrm>
        </p:spPr>
        <p:txBody>
          <a:bodyPr>
            <a:normAutofit/>
          </a:bodyPr>
          <a:lstStyle/>
          <a:p>
            <a:pPr>
              <a:buFont typeface="Arial" panose="020B0604020202020204" pitchFamily="34" charset="0"/>
              <a:buChar char="•"/>
            </a:pPr>
            <a:r>
              <a:rPr lang="en-US" sz="2400" dirty="0" smtClean="0">
                <a:solidFill>
                  <a:srgbClr val="000000"/>
                </a:solidFill>
              </a:rPr>
              <a:t> I </a:t>
            </a:r>
            <a:r>
              <a:rPr lang="en-US" sz="2400" dirty="0">
                <a:solidFill>
                  <a:srgbClr val="000000"/>
                </a:solidFill>
              </a:rPr>
              <a:t>know when I am too tired to perform </a:t>
            </a:r>
          </a:p>
          <a:p>
            <a:pPr>
              <a:buFont typeface="Arial" panose="020B0604020202020204" pitchFamily="34" charset="0"/>
              <a:buChar char="•"/>
            </a:pPr>
            <a:r>
              <a:rPr lang="en-US" sz="2400" dirty="0" smtClean="0">
                <a:solidFill>
                  <a:srgbClr val="000000"/>
                </a:solidFill>
              </a:rPr>
              <a:t> I </a:t>
            </a:r>
            <a:r>
              <a:rPr lang="en-US" sz="2400" dirty="0">
                <a:solidFill>
                  <a:srgbClr val="000000"/>
                </a:solidFill>
              </a:rPr>
              <a:t>just need a cup of coffee or a Red Bull </a:t>
            </a:r>
          </a:p>
          <a:p>
            <a:pPr>
              <a:buFont typeface="Arial" panose="020B0604020202020204" pitchFamily="34" charset="0"/>
              <a:buChar char="•"/>
            </a:pPr>
            <a:r>
              <a:rPr lang="en-US" sz="2400" dirty="0" smtClean="0">
                <a:solidFill>
                  <a:srgbClr val="000000"/>
                </a:solidFill>
              </a:rPr>
              <a:t> My </a:t>
            </a:r>
            <a:r>
              <a:rPr lang="en-US" sz="2400" dirty="0">
                <a:solidFill>
                  <a:srgbClr val="000000"/>
                </a:solidFill>
              </a:rPr>
              <a:t>program director (or faculty) will look down on me if I complain about being tired </a:t>
            </a:r>
          </a:p>
          <a:p>
            <a:pPr>
              <a:buFont typeface="Arial" panose="020B0604020202020204" pitchFamily="34" charset="0"/>
              <a:buChar char="•"/>
            </a:pPr>
            <a:r>
              <a:rPr lang="en-US" sz="2400" dirty="0" smtClean="0">
                <a:solidFill>
                  <a:srgbClr val="000000"/>
                </a:solidFill>
              </a:rPr>
              <a:t> I </a:t>
            </a:r>
            <a:r>
              <a:rPr lang="en-US" sz="2400" dirty="0">
                <a:solidFill>
                  <a:srgbClr val="000000"/>
                </a:solidFill>
              </a:rPr>
              <a:t>will adapt to less sleep </a:t>
            </a:r>
          </a:p>
          <a:p>
            <a:pPr>
              <a:buFont typeface="Arial" panose="020B0604020202020204" pitchFamily="34" charset="0"/>
              <a:buChar char="•"/>
            </a:pPr>
            <a:r>
              <a:rPr lang="en-US" sz="2400" dirty="0" smtClean="0">
                <a:solidFill>
                  <a:srgbClr val="000000"/>
                </a:solidFill>
              </a:rPr>
              <a:t> A nap will only make it worse </a:t>
            </a:r>
            <a:endParaRPr lang="en-US" sz="2400" dirty="0">
              <a:solidFill>
                <a:srgbClr val="000000"/>
              </a:solidFill>
            </a:endParaRPr>
          </a:p>
          <a:p>
            <a:pPr>
              <a:buFont typeface="Arial" panose="020B0604020202020204" pitchFamily="34" charset="0"/>
              <a:buChar char="•"/>
            </a:pPr>
            <a:r>
              <a:rPr lang="en-US" sz="2400" dirty="0" smtClean="0">
                <a:solidFill>
                  <a:srgbClr val="000000"/>
                </a:solidFill>
              </a:rPr>
              <a:t> The </a:t>
            </a:r>
            <a:r>
              <a:rPr lang="en-US" sz="2400" dirty="0">
                <a:solidFill>
                  <a:srgbClr val="000000"/>
                </a:solidFill>
              </a:rPr>
              <a:t>more I work, the smarter I get </a:t>
            </a:r>
          </a:p>
          <a:p>
            <a:endParaRPr lang="en-US" dirty="0">
              <a:solidFill>
                <a:srgbClr val="000000"/>
              </a:solidFill>
            </a:endParaRPr>
          </a:p>
        </p:txBody>
      </p:sp>
    </p:spTree>
    <p:extLst>
      <p:ext uri="{BB962C8B-B14F-4D97-AF65-F5344CB8AC3E}">
        <p14:creationId xmlns:p14="http://schemas.microsoft.com/office/powerpoint/2010/main" val="176776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534400" cy="1447800"/>
          </a:xfrm>
        </p:spPr>
        <p:txBody>
          <a:bodyPr>
            <a:noAutofit/>
          </a:bodyPr>
          <a:lstStyle/>
          <a:p>
            <a:r>
              <a:rPr lang="en-GB" sz="3600" dirty="0" smtClean="0">
                <a:solidFill>
                  <a:srgbClr val="003B3A"/>
                </a:solidFill>
                <a:latin typeface="Georgia" pitchFamily="18" charset="0"/>
              </a:rPr>
              <a:t/>
            </a:r>
            <a:br>
              <a:rPr lang="en-GB" sz="3600" dirty="0" smtClean="0">
                <a:solidFill>
                  <a:srgbClr val="003B3A"/>
                </a:solidFill>
                <a:latin typeface="Georgia" pitchFamily="18" charset="0"/>
              </a:rPr>
            </a:br>
            <a:r>
              <a:rPr lang="en-GB" dirty="0">
                <a:solidFill>
                  <a:srgbClr val="003B3A"/>
                </a:solidFill>
                <a:latin typeface="Calibri" panose="020F0502020204030204" pitchFamily="34" charset="0"/>
                <a:cs typeface="Calibri" panose="020F0502020204030204" pitchFamily="34" charset="0"/>
              </a:rPr>
              <a:t/>
            </a:r>
            <a:br>
              <a:rPr lang="en-GB" dirty="0">
                <a:solidFill>
                  <a:srgbClr val="003B3A"/>
                </a:solidFill>
                <a:latin typeface="Calibri" panose="020F0502020204030204" pitchFamily="34" charset="0"/>
                <a:cs typeface="Calibri" panose="020F0502020204030204" pitchFamily="34" charset="0"/>
              </a:rPr>
            </a:br>
            <a:r>
              <a:rPr lang="en-GB" dirty="0" smtClean="0">
                <a:solidFill>
                  <a:srgbClr val="003B3A"/>
                </a:solidFill>
                <a:latin typeface="Calibri" panose="020F0502020204030204" pitchFamily="34" charset="0"/>
                <a:cs typeface="Calibri" panose="020F0502020204030204" pitchFamily="34" charset="0"/>
              </a:rPr>
              <a:t>Estimating </a:t>
            </a:r>
            <a:r>
              <a:rPr lang="en-GB" dirty="0">
                <a:solidFill>
                  <a:srgbClr val="003B3A"/>
                </a:solidFill>
                <a:latin typeface="Calibri" panose="020F0502020204030204" pitchFamily="34" charset="0"/>
                <a:cs typeface="Calibri" panose="020F0502020204030204" pitchFamily="34" charset="0"/>
              </a:rPr>
              <a:t>Sleepiness </a:t>
            </a:r>
            <a:r>
              <a:rPr lang="en-GB" dirty="0" smtClean="0">
                <a:solidFill>
                  <a:srgbClr val="003B3A"/>
                </a:solidFill>
                <a:latin typeface="Calibri" panose="020F0502020204030204" pitchFamily="34" charset="0"/>
                <a:cs typeface="Calibri" panose="020F0502020204030204" pitchFamily="34" charset="0"/>
              </a:rPr>
              <a:t>Perception </a:t>
            </a:r>
            <a:r>
              <a:rPr lang="en-GB" dirty="0">
                <a:solidFill>
                  <a:srgbClr val="003B3A"/>
                </a:solidFill>
                <a:latin typeface="Calibri" panose="020F0502020204030204" pitchFamily="34" charset="0"/>
                <a:cs typeface="Calibri" panose="020F0502020204030204" pitchFamily="34" charset="0"/>
              </a:rPr>
              <a:t>Vs Reality</a:t>
            </a:r>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04800" y="2057400"/>
            <a:ext cx="8382000" cy="3810000"/>
          </a:xfrm>
        </p:spPr>
        <p:txBody>
          <a:bodyPr>
            <a:normAutofit/>
          </a:bodyPr>
          <a:lstStyle/>
          <a:p>
            <a:r>
              <a:rPr lang="en-US" dirty="0">
                <a:solidFill>
                  <a:srgbClr val="000000"/>
                </a:solidFill>
              </a:rPr>
              <a:t>Both </a:t>
            </a:r>
            <a:r>
              <a:rPr lang="en-US" dirty="0">
                <a:solidFill>
                  <a:srgbClr val="FF0000"/>
                </a:solidFill>
              </a:rPr>
              <a:t>Sleep deprivation </a:t>
            </a:r>
            <a:r>
              <a:rPr lang="en-US" dirty="0">
                <a:solidFill>
                  <a:srgbClr val="000000"/>
                </a:solidFill>
              </a:rPr>
              <a:t>and </a:t>
            </a:r>
            <a:r>
              <a:rPr lang="en-US" dirty="0">
                <a:solidFill>
                  <a:srgbClr val="FF0000"/>
                </a:solidFill>
              </a:rPr>
              <a:t>Sleep restriction </a:t>
            </a:r>
            <a:r>
              <a:rPr lang="en-US" dirty="0">
                <a:solidFill>
                  <a:srgbClr val="000000"/>
                </a:solidFill>
              </a:rPr>
              <a:t>contribute towards sleepiness and alertness at any given time of the day.</a:t>
            </a:r>
          </a:p>
          <a:p>
            <a:r>
              <a:rPr lang="en-US" dirty="0">
                <a:solidFill>
                  <a:srgbClr val="000000"/>
                </a:solidFill>
              </a:rPr>
              <a:t> Partial sleep loss results in a cumulative increase in sleepiness by </a:t>
            </a:r>
            <a:r>
              <a:rPr lang="en-US" u="sng" dirty="0">
                <a:solidFill>
                  <a:srgbClr val="000000"/>
                </a:solidFill>
              </a:rPr>
              <a:t>objective</a:t>
            </a:r>
            <a:r>
              <a:rPr lang="en-US" dirty="0">
                <a:solidFill>
                  <a:srgbClr val="000000"/>
                </a:solidFill>
              </a:rPr>
              <a:t> measurements. </a:t>
            </a:r>
          </a:p>
          <a:p>
            <a:r>
              <a:rPr lang="en-US" u="sng" dirty="0">
                <a:solidFill>
                  <a:srgbClr val="000000"/>
                </a:solidFill>
              </a:rPr>
              <a:t>Subjective</a:t>
            </a:r>
            <a:r>
              <a:rPr lang="en-US" dirty="0">
                <a:solidFill>
                  <a:srgbClr val="000000"/>
                </a:solidFill>
              </a:rPr>
              <a:t> perception of sleepiness correlates much less reliably with these objective measures.</a:t>
            </a:r>
          </a:p>
          <a:p>
            <a:r>
              <a:rPr lang="en-US" dirty="0">
                <a:solidFill>
                  <a:srgbClr val="000000"/>
                </a:solidFill>
              </a:rPr>
              <a:t> Mismatch develops between the increasing degree of sleepiness and the individual's perception of being sleepy, resulting in a tendency to underestimate subjective sleepiness.</a:t>
            </a:r>
          </a:p>
          <a:p>
            <a:r>
              <a:rPr lang="en-US" b="1" dirty="0">
                <a:solidFill>
                  <a:srgbClr val="000000"/>
                </a:solidFill>
              </a:rPr>
              <a:t>RESULT</a:t>
            </a:r>
            <a:r>
              <a:rPr lang="en-US" dirty="0">
                <a:solidFill>
                  <a:srgbClr val="000000"/>
                </a:solidFill>
              </a:rPr>
              <a:t> : Develop </a:t>
            </a:r>
            <a:r>
              <a:rPr lang="en-US" u="sng" dirty="0">
                <a:solidFill>
                  <a:srgbClr val="FF0000"/>
                </a:solidFill>
              </a:rPr>
              <a:t>“ Micro Sleep”</a:t>
            </a:r>
          </a:p>
          <a:p>
            <a:endParaRPr lang="en-US"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81000" y="152400"/>
            <a:ext cx="8305800" cy="1517620"/>
          </a:xfrm>
        </p:spPr>
        <p:txBody>
          <a:bodyPr>
            <a:normAutofit/>
          </a:bodyPr>
          <a:lstStyle/>
          <a:p>
            <a:r>
              <a:rPr lang="en-GB" sz="3600" dirty="0">
                <a:solidFill>
                  <a:srgbClr val="003B3A"/>
                </a:solidFill>
                <a:latin typeface="Georgia" pitchFamily="18" charset="0"/>
              </a:rPr>
              <a:t/>
            </a:r>
            <a:br>
              <a:rPr lang="en-GB" sz="3600" dirty="0">
                <a:solidFill>
                  <a:srgbClr val="003B3A"/>
                </a:solidFill>
                <a:latin typeface="Georgia" pitchFamily="18" charset="0"/>
              </a:rPr>
            </a:br>
            <a:r>
              <a:rPr lang="en-GB" dirty="0" smtClean="0">
                <a:solidFill>
                  <a:srgbClr val="003B3A"/>
                </a:solidFill>
                <a:latin typeface="Calibri" panose="020F0502020204030204" pitchFamily="34" charset="0"/>
                <a:cs typeface="Calibri" panose="020F0502020204030204" pitchFamily="34" charset="0"/>
              </a:rPr>
              <a:t>Micro </a:t>
            </a:r>
            <a:r>
              <a:rPr lang="en-GB" dirty="0">
                <a:solidFill>
                  <a:srgbClr val="003B3A"/>
                </a:solidFill>
                <a:latin typeface="Calibri" panose="020F0502020204030204" pitchFamily="34" charset="0"/>
                <a:cs typeface="Calibri" panose="020F0502020204030204" pitchFamily="34" charset="0"/>
              </a:rPr>
              <a:t>Sleep</a:t>
            </a:r>
            <a:endParaRPr lang="en-US" dirty="0">
              <a:latin typeface="Calibri" panose="020F0502020204030204" pitchFamily="34" charset="0"/>
              <a:cs typeface="Calibri" panose="020F0502020204030204" pitchFamily="34" charset="0"/>
            </a:endParaRPr>
          </a:p>
        </p:txBody>
      </p:sp>
      <p:sp>
        <p:nvSpPr>
          <p:cNvPr id="177155" name="Rectangle 3"/>
          <p:cNvSpPr>
            <a:spLocks noGrp="1" noChangeArrowheads="1"/>
          </p:cNvSpPr>
          <p:nvPr>
            <p:ph idx="1"/>
          </p:nvPr>
        </p:nvSpPr>
        <p:spPr>
          <a:xfrm>
            <a:off x="457200" y="1981200"/>
            <a:ext cx="7772400" cy="3886200"/>
          </a:xfrm>
        </p:spPr>
        <p:txBody>
          <a:bodyPr>
            <a:normAutofit/>
          </a:bodyPr>
          <a:lstStyle/>
          <a:p>
            <a:pPr>
              <a:lnSpc>
                <a:spcPct val="80000"/>
              </a:lnSpc>
            </a:pPr>
            <a:r>
              <a:rPr lang="en-US" sz="1600" dirty="0">
                <a:solidFill>
                  <a:srgbClr val="000000"/>
                </a:solidFill>
              </a:rPr>
              <a:t>Unintentional episodes of sleep, typically between 5-to-14 seconds in duration </a:t>
            </a:r>
            <a:br>
              <a:rPr lang="en-US" sz="1600" dirty="0">
                <a:solidFill>
                  <a:srgbClr val="000000"/>
                </a:solidFill>
              </a:rPr>
            </a:br>
            <a:endParaRPr lang="en-US" sz="1600" dirty="0">
              <a:solidFill>
                <a:srgbClr val="000000"/>
              </a:solidFill>
            </a:endParaRPr>
          </a:p>
          <a:p>
            <a:pPr>
              <a:lnSpc>
                <a:spcPct val="80000"/>
              </a:lnSpc>
            </a:pPr>
            <a:r>
              <a:rPr lang="en-US" sz="1600" b="1" u="sng" dirty="0">
                <a:solidFill>
                  <a:srgbClr val="000000"/>
                </a:solidFill>
              </a:rPr>
              <a:t>Cause:</a:t>
            </a:r>
            <a:r>
              <a:rPr lang="en-US" sz="1600" dirty="0">
                <a:solidFill>
                  <a:srgbClr val="000000"/>
                </a:solidFill>
              </a:rPr>
              <a:t> Sleep debt, sleep deprivation. </a:t>
            </a:r>
            <a:br>
              <a:rPr lang="en-US" sz="1600" dirty="0">
                <a:solidFill>
                  <a:srgbClr val="000000"/>
                </a:solidFill>
              </a:rPr>
            </a:br>
            <a:endParaRPr lang="en-US" sz="1600" dirty="0">
              <a:solidFill>
                <a:srgbClr val="000000"/>
              </a:solidFill>
            </a:endParaRPr>
          </a:p>
          <a:p>
            <a:pPr>
              <a:lnSpc>
                <a:spcPct val="80000"/>
              </a:lnSpc>
            </a:pPr>
            <a:r>
              <a:rPr lang="en-US" sz="1600" b="1" u="sng" dirty="0">
                <a:solidFill>
                  <a:srgbClr val="000000"/>
                </a:solidFill>
              </a:rPr>
              <a:t>Behavioral Correlates:</a:t>
            </a:r>
            <a:r>
              <a:rPr lang="en-US" sz="1600" dirty="0">
                <a:solidFill>
                  <a:srgbClr val="000000"/>
                </a:solidFill>
              </a:rPr>
              <a:t> Head nods, drooping eyelids.</a:t>
            </a:r>
            <a:br>
              <a:rPr lang="en-US" sz="1600" dirty="0">
                <a:solidFill>
                  <a:srgbClr val="000000"/>
                </a:solidFill>
              </a:rPr>
            </a:br>
            <a:endParaRPr lang="en-US" sz="1600" dirty="0">
              <a:solidFill>
                <a:srgbClr val="000000"/>
              </a:solidFill>
            </a:endParaRPr>
          </a:p>
          <a:p>
            <a:pPr>
              <a:lnSpc>
                <a:spcPct val="80000"/>
              </a:lnSpc>
            </a:pPr>
            <a:r>
              <a:rPr lang="en-US" sz="1600" dirty="0">
                <a:solidFill>
                  <a:srgbClr val="000000"/>
                </a:solidFill>
              </a:rPr>
              <a:t>Subjective “unawareness” or “spacing out” or “delayed actions”</a:t>
            </a:r>
            <a:br>
              <a:rPr lang="en-US" sz="1600" dirty="0">
                <a:solidFill>
                  <a:srgbClr val="000000"/>
                </a:solidFill>
              </a:rPr>
            </a:br>
            <a:endParaRPr lang="en-US" sz="1600" dirty="0">
              <a:solidFill>
                <a:srgbClr val="000000"/>
              </a:solidFill>
            </a:endParaRPr>
          </a:p>
          <a:p>
            <a:pPr>
              <a:lnSpc>
                <a:spcPct val="80000"/>
              </a:lnSpc>
            </a:pPr>
            <a:r>
              <a:rPr lang="en-US" sz="1600" dirty="0">
                <a:solidFill>
                  <a:srgbClr val="000000"/>
                </a:solidFill>
              </a:rPr>
              <a:t>Extremely dangerous in situations when continual alertness is demanded (driving, operating). </a:t>
            </a:r>
          </a:p>
          <a:p>
            <a:pPr>
              <a:lnSpc>
                <a:spcPct val="80000"/>
              </a:lnSpc>
            </a:pPr>
            <a:r>
              <a:rPr lang="en-US" sz="1600" dirty="0">
                <a:solidFill>
                  <a:srgbClr val="000000"/>
                </a:solidFill>
              </a:rPr>
              <a:t>This is important in considering the operational consequences of "feeling fit for duty" (or driving home) when the opposite might be true.</a:t>
            </a:r>
            <a:endParaRPr lang="en-US" sz="1600" i="1"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381000" y="457200"/>
            <a:ext cx="8382000" cy="1276889"/>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dirty="0" smtClean="0">
              <a:solidFill>
                <a:srgbClr val="003B3A"/>
              </a:solidFill>
              <a:latin typeface="Calibri" panose="020F0502020204030204" pitchFamily="34" charset="0"/>
              <a:cs typeface="Calibri" panose="020F0502020204030204" pitchFamily="34"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3B3A"/>
                </a:solidFill>
                <a:latin typeface="Calibri" panose="020F0502020204030204" pitchFamily="34" charset="0"/>
                <a:cs typeface="Calibri" panose="020F0502020204030204" pitchFamily="34" charset="0"/>
              </a:rPr>
              <a:t>How </a:t>
            </a:r>
            <a:r>
              <a:rPr lang="en-GB" sz="2800" dirty="0">
                <a:solidFill>
                  <a:srgbClr val="003B3A"/>
                </a:solidFill>
                <a:latin typeface="Calibri" panose="020F0502020204030204" pitchFamily="34" charset="0"/>
                <a:cs typeface="Calibri" panose="020F0502020204030204" pitchFamily="34" charset="0"/>
              </a:rPr>
              <a:t>to Recognize the Warning Signs </a:t>
            </a:r>
            <a:r>
              <a:rPr lang="en-GB" sz="2800" dirty="0" smtClean="0">
                <a:solidFill>
                  <a:srgbClr val="003B3A"/>
                </a:solidFill>
                <a:latin typeface="Calibri" panose="020F0502020204030204" pitchFamily="34" charset="0"/>
                <a:cs typeface="Calibri" panose="020F0502020204030204" pitchFamily="34" charset="0"/>
              </a:rPr>
              <a:t>of Sleepiness</a:t>
            </a:r>
            <a:endParaRPr lang="en-GB" sz="2800" dirty="0">
              <a:solidFill>
                <a:srgbClr val="003B3A"/>
              </a:solidFill>
              <a:latin typeface="Calibri" panose="020F0502020204030204" pitchFamily="34" charset="0"/>
              <a:cs typeface="Calibri" panose="020F0502020204030204" pitchFamily="34" charset="0"/>
            </a:endParaRPr>
          </a:p>
        </p:txBody>
      </p:sp>
      <p:sp>
        <p:nvSpPr>
          <p:cNvPr id="46087" name="Rectangle 7"/>
          <p:cNvSpPr>
            <a:spLocks noChangeArrowheads="1"/>
          </p:cNvSpPr>
          <p:nvPr/>
        </p:nvSpPr>
        <p:spPr bwMode="auto">
          <a:xfrm>
            <a:off x="457200" y="2107886"/>
            <a:ext cx="8116888" cy="3759514"/>
          </a:xfrm>
          <a:prstGeom prst="rect">
            <a:avLst/>
          </a:prstGeom>
          <a:noFill/>
          <a:ln w="9525">
            <a:noFill/>
            <a:round/>
            <a:headEnd/>
            <a:tailEnd/>
          </a:ln>
          <a:effectLst/>
        </p:spPr>
        <p:txBody>
          <a:bodyPr lIns="90000" tIns="46800" rIns="90000" bIns="46800"/>
          <a:lstStyle/>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a:t>Falling asleep in conferences or on </a:t>
            </a:r>
            <a:r>
              <a:rPr lang="en-GB" sz="1600" dirty="0" smtClean="0"/>
              <a:t>rounds</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cs typeface="Times New Roman" pitchFamily="18" charset="0"/>
              </a:rPr>
              <a:t>Feeling </a:t>
            </a:r>
            <a:r>
              <a:rPr lang="en-GB" sz="1600" dirty="0">
                <a:cs typeface="Times New Roman" pitchFamily="18" charset="0"/>
              </a:rPr>
              <a:t>restless and irritable with staff, colleagues, family, and </a:t>
            </a:r>
            <a:r>
              <a:rPr lang="en-GB" sz="1600" dirty="0" smtClean="0">
                <a:cs typeface="Times New Roman" pitchFamily="18" charset="0"/>
              </a:rPr>
              <a:t>friends</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cs typeface="Times New Roman" pitchFamily="18" charset="0"/>
              </a:rPr>
              <a:t>Having </a:t>
            </a:r>
            <a:r>
              <a:rPr lang="en-GB" sz="1600" dirty="0">
                <a:cs typeface="Times New Roman" pitchFamily="18" charset="0"/>
              </a:rPr>
              <a:t>to check your work </a:t>
            </a:r>
            <a:r>
              <a:rPr lang="en-GB" sz="1600" dirty="0" smtClean="0">
                <a:cs typeface="Times New Roman" pitchFamily="18" charset="0"/>
              </a:rPr>
              <a:t>repeatedly</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cs typeface="Times New Roman" pitchFamily="18" charset="0"/>
              </a:rPr>
              <a:t>Having </a:t>
            </a:r>
            <a:r>
              <a:rPr lang="en-GB" sz="1600" dirty="0">
                <a:cs typeface="Times New Roman" pitchFamily="18" charset="0"/>
              </a:rPr>
              <a:t>difficulty focusing on the care of your </a:t>
            </a:r>
            <a:r>
              <a:rPr lang="en-GB" sz="1600" dirty="0" smtClean="0">
                <a:cs typeface="Times New Roman" pitchFamily="18" charset="0"/>
              </a:rPr>
              <a:t>patients</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cs typeface="Times New Roman" pitchFamily="18" charset="0"/>
              </a:rPr>
              <a:t>Feeling </a:t>
            </a:r>
            <a:r>
              <a:rPr lang="en-GB" sz="1600" dirty="0">
                <a:cs typeface="Times New Roman" pitchFamily="18" charset="0"/>
              </a:rPr>
              <a:t>like you really just don’t </a:t>
            </a:r>
            <a:r>
              <a:rPr lang="en-GB" sz="1600" dirty="0" smtClean="0">
                <a:cs typeface="Times New Roman" pitchFamily="18" charset="0"/>
              </a:rPr>
              <a:t>care</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t>Repeated </a:t>
            </a:r>
            <a:r>
              <a:rPr lang="en-US" sz="1600" dirty="0"/>
              <a:t>yawning and nodding off </a:t>
            </a:r>
          </a:p>
          <a:p>
            <a:pPr marL="457200" indent="-457200">
              <a:buFont typeface="Arial"/>
              <a:buChar char="•"/>
            </a:pPr>
            <a:endParaRPr lang="en-US" sz="1600" dirty="0"/>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1"/>
            <a:ext cx="8763000" cy="990600"/>
          </a:xfrm>
        </p:spPr>
        <p:txBody>
          <a:bodyPr>
            <a:normAutofit/>
          </a:bodyPr>
          <a:lstStyle/>
          <a:p>
            <a:r>
              <a:rPr lang="en-GB" sz="4800" dirty="0">
                <a:solidFill>
                  <a:srgbClr val="003B3A"/>
                </a:solidFill>
                <a:latin typeface="Calibri" panose="020F0502020204030204" pitchFamily="34" charset="0"/>
                <a:cs typeface="Calibri" panose="020F0502020204030204" pitchFamily="34" charset="0"/>
              </a:rPr>
              <a:t>Alertness Management Strategies</a:t>
            </a:r>
            <a:endParaRPr lang="en-US" sz="4800" dirty="0">
              <a:latin typeface="Calibri" panose="020F0502020204030204" pitchFamily="34" charset="0"/>
              <a:cs typeface="Calibri" panose="020F0502020204030204" pitchFamily="34" charset="0"/>
            </a:endParaRPr>
          </a:p>
        </p:txBody>
      </p:sp>
      <p:sp>
        <p:nvSpPr>
          <p:cNvPr id="2" name="Rectangle 1"/>
          <p:cNvSpPr/>
          <p:nvPr/>
        </p:nvSpPr>
        <p:spPr>
          <a:xfrm>
            <a:off x="1143000" y="2362200"/>
            <a:ext cx="6934200" cy="1569660"/>
          </a:xfrm>
          <a:prstGeom prst="rect">
            <a:avLst/>
          </a:prstGeom>
          <a:noFill/>
        </p:spPr>
        <p:txBody>
          <a:bodyPr wrap="square" lIns="91440" tIns="45720" rIns="91440" bIns="45720">
            <a:spAutoFit/>
          </a:bodyPr>
          <a:lstStyle/>
          <a:p>
            <a:pPr algn="ctr"/>
            <a:endParaRPr lang="en-US" sz="4800" b="0" cap="none" spc="0" dirty="0" smtClean="0">
              <a:ln w="0"/>
              <a:solidFill>
                <a:schemeClr val="accent1"/>
              </a:solidFill>
              <a:effectLst>
                <a:outerShdw blurRad="38100" dist="25400" dir="5400000" algn="ctr" rotWithShape="0">
                  <a:srgbClr val="6E747A">
                    <a:alpha val="43000"/>
                  </a:srgbClr>
                </a:outerShdw>
              </a:effectLst>
            </a:endParaRPr>
          </a:p>
          <a:p>
            <a:pPr algn="ctr"/>
            <a:r>
              <a:rPr lang="en-US" sz="4800" b="0" cap="none" spc="0" dirty="0" smtClean="0">
                <a:ln w="0"/>
                <a:solidFill>
                  <a:schemeClr val="accent1"/>
                </a:solidFill>
                <a:effectLst>
                  <a:outerShdw blurRad="38100" dist="25400" dir="5400000" algn="ctr" rotWithShape="0">
                    <a:srgbClr val="6E747A">
                      <a:alpha val="43000"/>
                    </a:srgbClr>
                  </a:outerShdw>
                </a:effectLst>
              </a:rPr>
              <a:t>Operational </a:t>
            </a:r>
            <a:r>
              <a:rPr lang="en-US" sz="4800" b="0" cap="none" spc="0" dirty="0">
                <a:ln w="0"/>
                <a:solidFill>
                  <a:schemeClr val="accent1"/>
                </a:solidFill>
                <a:effectLst>
                  <a:outerShdw blurRad="38100" dist="25400" dir="5400000" algn="ctr" rotWithShape="0">
                    <a:srgbClr val="6E747A">
                      <a:alpha val="43000"/>
                    </a:srgbClr>
                  </a:outerShdw>
                </a:effectLst>
              </a:rPr>
              <a:t>Strategies</a:t>
            </a:r>
          </a:p>
        </p:txBody>
      </p:sp>
      <p:sp>
        <p:nvSpPr>
          <p:cNvPr id="4" name="Rectangle 3"/>
          <p:cNvSpPr/>
          <p:nvPr/>
        </p:nvSpPr>
        <p:spPr>
          <a:xfrm>
            <a:off x="2117006" y="4885730"/>
            <a:ext cx="4929875" cy="830997"/>
          </a:xfrm>
          <a:prstGeom prst="rect">
            <a:avLst/>
          </a:prstGeom>
          <a:noFill/>
        </p:spPr>
        <p:txBody>
          <a:bodyPr wrap="none" lIns="91440" tIns="45720" rIns="91440" bIns="45720">
            <a:spAutoFit/>
          </a:bodyPr>
          <a:lstStyle/>
          <a:p>
            <a:pPr algn="ctr"/>
            <a:r>
              <a:rPr lang="en-US" sz="4800" b="0" cap="none" spc="0" dirty="0">
                <a:ln w="0"/>
                <a:solidFill>
                  <a:schemeClr val="accent1"/>
                </a:solidFill>
                <a:effectLst>
                  <a:outerShdw blurRad="38100" dist="25400" dir="5400000" algn="ctr" rotWithShape="0">
                    <a:srgbClr val="6E747A">
                      <a:alpha val="43000"/>
                    </a:srgbClr>
                  </a:outerShdw>
                </a:effectLst>
              </a:rPr>
              <a:t>Personal Strategies</a:t>
            </a:r>
          </a:p>
        </p:txBody>
      </p:sp>
    </p:spTree>
    <p:extLst>
      <p:ext uri="{BB962C8B-B14F-4D97-AF65-F5344CB8AC3E}">
        <p14:creationId xmlns:p14="http://schemas.microsoft.com/office/powerpoint/2010/main" val="352143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5029200" cy="1904999"/>
          </a:xfrm>
        </p:spPr>
        <p:txBody>
          <a:bodyPr>
            <a:normAutofit fontScale="90000"/>
          </a:bodyPr>
          <a:lstStyle/>
          <a:p>
            <a:pPr algn="ct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a:solidFill>
                  <a:srgbClr val="003B3A"/>
                </a:solidFill>
                <a:latin typeface="Calibri Light" panose="020F0302020204030204" pitchFamily="34" charset="0"/>
                <a:cs typeface="Calibri Light" panose="020F0302020204030204" pitchFamily="34" charset="0"/>
              </a:rPr>
              <a:t/>
            </a:r>
            <a:br>
              <a:rPr lang="en-GB" dirty="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a:solidFill>
                  <a:srgbClr val="003B3A"/>
                </a:solidFill>
                <a:latin typeface="Calibri Light" panose="020F0302020204030204" pitchFamily="34" charset="0"/>
                <a:cs typeface="Calibri Light" panose="020F0302020204030204" pitchFamily="34" charset="0"/>
              </a:rPr>
              <a:t/>
            </a:r>
            <a:br>
              <a:rPr lang="en-GB" dirty="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a:solidFill>
                  <a:srgbClr val="003B3A"/>
                </a:solidFill>
                <a:latin typeface="Calibri Light" panose="020F0302020204030204" pitchFamily="34" charset="0"/>
                <a:cs typeface="Calibri Light" panose="020F0302020204030204" pitchFamily="34" charset="0"/>
              </a:rPr>
              <a:t/>
            </a:r>
            <a:br>
              <a:rPr lang="en-GB" dirty="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a:solidFill>
                  <a:srgbClr val="003B3A"/>
                </a:solidFill>
                <a:latin typeface="Calibri Light" panose="020F0302020204030204" pitchFamily="34" charset="0"/>
                <a:cs typeface="Calibri Light" panose="020F0302020204030204" pitchFamily="34" charset="0"/>
              </a:rPr>
              <a:t/>
            </a:r>
            <a:br>
              <a:rPr lang="en-GB" dirty="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a:solidFill>
                  <a:srgbClr val="003B3A"/>
                </a:solidFill>
                <a:latin typeface="Calibri Light" panose="020F0302020204030204" pitchFamily="34" charset="0"/>
                <a:cs typeface="Calibri Light" panose="020F0302020204030204" pitchFamily="34" charset="0"/>
              </a:rPr>
              <a:t/>
            </a:r>
            <a:br>
              <a:rPr lang="en-GB" dirty="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mn-lt"/>
                <a:cs typeface="Calibri Light" panose="020F0302020204030204" pitchFamily="34" charset="0"/>
              </a:rPr>
              <a:t>Learning </a:t>
            </a:r>
            <a:r>
              <a:rPr lang="en-GB" sz="5300" dirty="0" smtClean="0">
                <a:solidFill>
                  <a:srgbClr val="003B3A"/>
                </a:solidFill>
                <a:latin typeface="+mn-lt"/>
                <a:cs typeface="Calibri Light" panose="020F0302020204030204" pitchFamily="34" charset="0"/>
              </a:rPr>
              <a:t>Objective</a:t>
            </a:r>
            <a:r>
              <a:rPr lang="en-GB" sz="5300" dirty="0">
                <a:solidFill>
                  <a:srgbClr val="003B3A"/>
                </a:solidFill>
                <a:latin typeface="+mn-lt"/>
                <a:cs typeface="Calibri Light" panose="020F0302020204030204" pitchFamily="34" charset="0"/>
              </a:rPr>
              <a:t>s</a:t>
            </a:r>
            <a:r>
              <a:rPr lang="en-GB" dirty="0">
                <a:solidFill>
                  <a:srgbClr val="003B3A"/>
                </a:solidFill>
                <a:latin typeface="Georgia" pitchFamily="18" charset="0"/>
              </a:rPr>
              <a:t/>
            </a:r>
            <a:br>
              <a:rPr lang="en-GB" dirty="0">
                <a:solidFill>
                  <a:srgbClr val="003B3A"/>
                </a:solidFill>
                <a:latin typeface="Georgia" pitchFamily="18" charset="0"/>
              </a:rPr>
            </a:br>
            <a:endParaRPr lang="en-US" dirty="0"/>
          </a:p>
        </p:txBody>
      </p:sp>
      <p:sp>
        <p:nvSpPr>
          <p:cNvPr id="3" name="Content Placeholder 2"/>
          <p:cNvSpPr>
            <a:spLocks noGrp="1"/>
          </p:cNvSpPr>
          <p:nvPr>
            <p:ph idx="1"/>
          </p:nvPr>
        </p:nvSpPr>
        <p:spPr>
          <a:xfrm>
            <a:off x="104841" y="2514600"/>
            <a:ext cx="8793480" cy="2895600"/>
          </a:xfrm>
        </p:spPr>
        <p:txBody>
          <a:bodyPr>
            <a:normAutofit/>
          </a:bodyPr>
          <a:lstStyle/>
          <a:p>
            <a:pPr marL="514350" lvl="0" indent="-514350">
              <a:buFont typeface="+mj-lt"/>
              <a:buAutoNum type="arabicPeriod"/>
            </a:pPr>
            <a:r>
              <a:rPr lang="en-US" dirty="0">
                <a:solidFill>
                  <a:srgbClr val="000000"/>
                </a:solidFill>
              </a:rPr>
              <a:t>Principles of sleep and Chronobiology. </a:t>
            </a:r>
          </a:p>
          <a:p>
            <a:pPr marL="514350" lvl="0" indent="-514350">
              <a:buFont typeface="+mj-lt"/>
              <a:buAutoNum type="arabicPeriod"/>
            </a:pPr>
            <a:r>
              <a:rPr lang="en-US" dirty="0">
                <a:solidFill>
                  <a:srgbClr val="000000"/>
                </a:solidFill>
              </a:rPr>
              <a:t>The impact of sleep loss and fatigue on medical trainees.</a:t>
            </a:r>
          </a:p>
          <a:p>
            <a:pPr marL="514350" lvl="0" indent="-514350">
              <a:buFont typeface="+mj-lt"/>
              <a:buAutoNum type="arabicPeriod"/>
            </a:pPr>
            <a:r>
              <a:rPr lang="en-GB" dirty="0">
                <a:solidFill>
                  <a:srgbClr val="000000"/>
                </a:solidFill>
              </a:rPr>
              <a:t>Recognize signs of sleepiness.</a:t>
            </a:r>
            <a:endParaRPr lang="en-US" dirty="0">
              <a:solidFill>
                <a:srgbClr val="000000"/>
              </a:solidFill>
            </a:endParaRPr>
          </a:p>
          <a:p>
            <a:pPr marL="514350" lvl="0" indent="-514350">
              <a:buFont typeface="+mj-lt"/>
              <a:buAutoNum type="arabicPeriod"/>
            </a:pPr>
            <a:r>
              <a:rPr lang="en-US" dirty="0">
                <a:solidFill>
                  <a:srgbClr val="000000"/>
                </a:solidFill>
              </a:rPr>
              <a:t>A framework for developing strategies at the individual level for addressing and managing sleep loss and fatigue.</a:t>
            </a:r>
          </a:p>
          <a:p>
            <a:endParaRPr lang="en-US" dirty="0"/>
          </a:p>
        </p:txBody>
      </p:sp>
      <p:sp>
        <p:nvSpPr>
          <p:cNvPr id="4" name="TextBox 3"/>
          <p:cNvSpPr txBox="1"/>
          <p:nvPr/>
        </p:nvSpPr>
        <p:spPr>
          <a:xfrm>
            <a:off x="8610600" y="6477000"/>
            <a:ext cx="533400" cy="276999"/>
          </a:xfrm>
          <a:prstGeom prst="rect">
            <a:avLst/>
          </a:prstGeom>
          <a:noFill/>
        </p:spPr>
        <p:txBody>
          <a:bodyPr wrap="square" rtlCol="0">
            <a:spAutoFit/>
          </a:bodyPr>
          <a:lstStyle/>
          <a:p>
            <a:r>
              <a:rPr lang="en-US" sz="1200" dirty="0" smtClean="0"/>
              <a:t>     </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6604"/>
            <a:ext cx="8915400" cy="1450757"/>
          </a:xfrm>
        </p:spPr>
        <p:txBody>
          <a:bodyPr>
            <a:normAutofit/>
          </a:bodyPr>
          <a:lstStyle/>
          <a:p>
            <a:r>
              <a:rPr lang="en-GB" dirty="0">
                <a:solidFill>
                  <a:srgbClr val="003B3A"/>
                </a:solidFill>
                <a:cs typeface="Calibri" panose="020F0502020204030204" pitchFamily="34" charset="0"/>
              </a:rPr>
              <a:t>Operational Strategies in Residency</a:t>
            </a:r>
            <a:endParaRPr lang="en-US" dirty="0">
              <a:cs typeface="Calibri" panose="020F0502020204030204" pitchFamily="34" charset="0"/>
            </a:endParaRPr>
          </a:p>
        </p:txBody>
      </p:sp>
      <p:sp>
        <p:nvSpPr>
          <p:cNvPr id="3" name="Content Placeholder 2"/>
          <p:cNvSpPr>
            <a:spLocks noGrp="1"/>
          </p:cNvSpPr>
          <p:nvPr>
            <p:ph idx="1"/>
          </p:nvPr>
        </p:nvSpPr>
        <p:spPr>
          <a:xfrm>
            <a:off x="457200" y="2514600"/>
            <a:ext cx="8229600" cy="3276600"/>
          </a:xfrm>
        </p:spPr>
        <p:txBody>
          <a:bodyPr/>
          <a:lstStyle/>
          <a:p>
            <a:pPr>
              <a:buFont typeface="Arial" panose="020B0604020202020204" pitchFamily="34" charset="0"/>
              <a:buChar char="•"/>
            </a:pPr>
            <a:r>
              <a:rPr lang="en-US" sz="1800" dirty="0" smtClean="0">
                <a:solidFill>
                  <a:schemeClr val="tx1"/>
                </a:solidFill>
              </a:rPr>
              <a:t> Limitation </a:t>
            </a:r>
            <a:r>
              <a:rPr lang="en-US" sz="1800" dirty="0">
                <a:solidFill>
                  <a:schemeClr val="tx1"/>
                </a:solidFill>
              </a:rPr>
              <a:t>on resident work hours</a:t>
            </a:r>
          </a:p>
          <a:p>
            <a:pPr>
              <a:buFont typeface="Arial" panose="020B0604020202020204" pitchFamily="34" charset="0"/>
              <a:buChar char="•"/>
            </a:pPr>
            <a:r>
              <a:rPr lang="en-US" sz="1800" dirty="0" smtClean="0">
                <a:solidFill>
                  <a:schemeClr val="tx1"/>
                </a:solidFill>
              </a:rPr>
              <a:t> Protected </a:t>
            </a:r>
            <a:r>
              <a:rPr lang="en-US" sz="1800" dirty="0">
                <a:solidFill>
                  <a:schemeClr val="tx1"/>
                </a:solidFill>
              </a:rPr>
              <a:t>Time for </a:t>
            </a:r>
            <a:r>
              <a:rPr lang="en-US" sz="1800" dirty="0" smtClean="0">
                <a:solidFill>
                  <a:schemeClr val="tx1"/>
                </a:solidFill>
              </a:rPr>
              <a:t>Sleep</a:t>
            </a:r>
          </a:p>
          <a:p>
            <a:pPr>
              <a:buFont typeface="Arial" panose="020B0604020202020204" pitchFamily="34" charset="0"/>
              <a:buChar char="•"/>
            </a:pPr>
            <a:r>
              <a:rPr lang="en-US" sz="1800" dirty="0" smtClean="0">
                <a:solidFill>
                  <a:schemeClr val="tx1"/>
                </a:solidFill>
              </a:rPr>
              <a:t> Rotation </a:t>
            </a:r>
            <a:r>
              <a:rPr lang="en-US" sz="1800" dirty="0">
                <a:solidFill>
                  <a:schemeClr val="tx1"/>
                </a:solidFill>
              </a:rPr>
              <a:t>schedule designs based on Chrono-biological </a:t>
            </a:r>
            <a:r>
              <a:rPr lang="en-US" sz="1800" dirty="0" smtClean="0">
                <a:solidFill>
                  <a:schemeClr val="tx1"/>
                </a:solidFill>
              </a:rPr>
              <a:t>principles</a:t>
            </a:r>
            <a:endParaRPr lang="en-US" sz="1800" dirty="0">
              <a:solidFill>
                <a:schemeClr val="tx1"/>
              </a:solidFill>
            </a:endParaRPr>
          </a:p>
          <a:p>
            <a:pPr marL="342900" lvl="1" indent="-342900">
              <a:buFont typeface="Arial" pitchFamily="34" charset="0"/>
              <a:buChar char="•"/>
            </a:pPr>
            <a:endParaRPr lang="en-US" sz="2800"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20416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22959" y="2209800"/>
            <a:ext cx="7543801" cy="3659294"/>
          </a:xfrm>
        </p:spPr>
        <p:txBody>
          <a:bodyPr>
            <a:normAutofit/>
          </a:bodyPr>
          <a:lstStyle/>
          <a:p>
            <a:r>
              <a:rPr lang="en-US" sz="1900" dirty="0">
                <a:solidFill>
                  <a:srgbClr val="FF0000"/>
                </a:solidFill>
              </a:rPr>
              <a:t>Personal Strategies:</a:t>
            </a:r>
          </a:p>
          <a:p>
            <a:pPr lvl="1">
              <a:buFont typeface="Arial" panose="020B0604020202020204" pitchFamily="34" charset="0"/>
              <a:buChar char="•"/>
            </a:pPr>
            <a:r>
              <a:rPr lang="en-US" sz="1900" dirty="0">
                <a:solidFill>
                  <a:srgbClr val="000000"/>
                </a:solidFill>
              </a:rPr>
              <a:t>Adequate Sleep</a:t>
            </a:r>
          </a:p>
          <a:p>
            <a:pPr lvl="1">
              <a:buFont typeface="Arial" panose="020B0604020202020204" pitchFamily="34" charset="0"/>
              <a:buChar char="•"/>
            </a:pPr>
            <a:r>
              <a:rPr lang="en-US" sz="1900" dirty="0">
                <a:solidFill>
                  <a:srgbClr val="000000"/>
                </a:solidFill>
              </a:rPr>
              <a:t>Sleep Strategies:</a:t>
            </a:r>
          </a:p>
          <a:p>
            <a:pPr lvl="2"/>
            <a:r>
              <a:rPr lang="en-US" sz="1900" dirty="0">
                <a:solidFill>
                  <a:srgbClr val="000000"/>
                </a:solidFill>
              </a:rPr>
              <a:t>Anchor sleep</a:t>
            </a:r>
          </a:p>
          <a:p>
            <a:pPr lvl="2"/>
            <a:r>
              <a:rPr lang="en-US" sz="1900" dirty="0">
                <a:solidFill>
                  <a:srgbClr val="000000"/>
                </a:solidFill>
              </a:rPr>
              <a:t>Split sleep periods</a:t>
            </a:r>
          </a:p>
          <a:p>
            <a:pPr lvl="2"/>
            <a:r>
              <a:rPr lang="en-US" sz="1900" dirty="0">
                <a:solidFill>
                  <a:srgbClr val="000000"/>
                </a:solidFill>
              </a:rPr>
              <a:t>Planned napping</a:t>
            </a:r>
          </a:p>
          <a:p>
            <a:pPr lvl="1">
              <a:buFont typeface="Arial" panose="020B0604020202020204" pitchFamily="34" charset="0"/>
              <a:buChar char="•"/>
            </a:pPr>
            <a:r>
              <a:rPr lang="en-US" sz="1900" dirty="0">
                <a:solidFill>
                  <a:srgbClr val="000000"/>
                </a:solidFill>
              </a:rPr>
              <a:t>Caffeine</a:t>
            </a:r>
          </a:p>
          <a:p>
            <a:pPr lvl="1">
              <a:buFont typeface="Arial" panose="020B0604020202020204" pitchFamily="34" charset="0"/>
              <a:buChar char="•"/>
            </a:pPr>
            <a:r>
              <a:rPr lang="en-US" sz="1900" dirty="0">
                <a:solidFill>
                  <a:srgbClr val="000000"/>
                </a:solidFill>
              </a:rPr>
              <a:t>Use of regular </a:t>
            </a:r>
            <a:r>
              <a:rPr lang="en-US" sz="1900" dirty="0" smtClean="0">
                <a:solidFill>
                  <a:srgbClr val="000000"/>
                </a:solidFill>
              </a:rPr>
              <a:t>exercise</a:t>
            </a:r>
          </a:p>
          <a:p>
            <a:pPr lvl="1">
              <a:buFont typeface="Arial" panose="020B0604020202020204" pitchFamily="34" charset="0"/>
              <a:buChar char="•"/>
            </a:pPr>
            <a:r>
              <a:rPr lang="en-US" sz="1900" dirty="0" smtClean="0">
                <a:solidFill>
                  <a:srgbClr val="000000"/>
                </a:solidFill>
              </a:rPr>
              <a:t>Exposure </a:t>
            </a:r>
            <a:r>
              <a:rPr lang="en-US" sz="1900" dirty="0">
                <a:solidFill>
                  <a:srgbClr val="000000"/>
                </a:solidFill>
              </a:rPr>
              <a:t>to light on and off the </a:t>
            </a:r>
            <a:r>
              <a:rPr lang="en-US" sz="1900" dirty="0" smtClean="0">
                <a:solidFill>
                  <a:srgbClr val="000000"/>
                </a:solidFill>
              </a:rPr>
              <a:t>job</a:t>
            </a:r>
            <a:endParaRPr lang="en-US" sz="1900" dirty="0">
              <a:solidFill>
                <a:srgbClr val="000000"/>
              </a:solidFill>
            </a:endParaRPr>
          </a:p>
          <a:p>
            <a:pPr marL="457200" lvl="1" indent="0">
              <a:buNone/>
            </a:pPr>
            <a:r>
              <a:rPr lang="en-US" sz="1900" b="1" u="sng" dirty="0">
                <a:solidFill>
                  <a:srgbClr val="FF0000"/>
                </a:solidFill>
              </a:rPr>
              <a:t>"one-size-fits-all" approach nor a single "magic bullet" solution works”</a:t>
            </a:r>
            <a:endParaRPr lang="en-US" sz="1900" dirty="0">
              <a:solidFill>
                <a:srgbClr val="FF0000"/>
              </a:solidFill>
            </a:endParaRPr>
          </a:p>
          <a:p>
            <a:pPr lvl="1"/>
            <a:endParaRPr lang="en-US" sz="2800" dirty="0">
              <a:solidFill>
                <a:srgbClr val="000000"/>
              </a:solidFill>
            </a:endParaRPr>
          </a:p>
          <a:p>
            <a:endParaRPr lang="en-US" sz="1800" dirty="0">
              <a:solidFill>
                <a:srgbClr val="000000"/>
              </a:solidFill>
            </a:endParaRPr>
          </a:p>
        </p:txBody>
      </p:sp>
      <p:sp>
        <p:nvSpPr>
          <p:cNvPr id="47110" name="Text Box 6"/>
          <p:cNvSpPr txBox="1">
            <a:spLocks noChangeArrowheads="1"/>
          </p:cNvSpPr>
          <p:nvPr/>
        </p:nvSpPr>
        <p:spPr bwMode="auto">
          <a:xfrm>
            <a:off x="304800" y="304800"/>
            <a:ext cx="8610600" cy="1387176"/>
          </a:xfrm>
          <a:prstGeom prst="rect">
            <a:avLst/>
          </a:prstGeom>
          <a:noFill/>
          <a:ln w="9525">
            <a:noFill/>
            <a:round/>
            <a:headEnd/>
            <a:tailEnd/>
          </a:ln>
          <a:effectLst/>
        </p:spPr>
        <p:txBody>
          <a:bodyPr wrap="square" lIns="90000" tIns="46800" rIns="90000" bIns="46800">
            <a:spAutoFit/>
          </a:bodyPr>
          <a:lstStyle/>
          <a:p>
            <a:pPr>
              <a:spcBef>
                <a:spcPct val="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ct val="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A</a:t>
            </a:r>
            <a:r>
              <a:rPr lang="en-GB" sz="4800" dirty="0" smtClean="0">
                <a:solidFill>
                  <a:srgbClr val="003B3A"/>
                </a:solidFill>
                <a:cs typeface="Calibri Light" panose="020F0302020204030204" pitchFamily="34" charset="0"/>
              </a:rPr>
              <a:t>lertn</a:t>
            </a:r>
            <a:r>
              <a:rPr lang="en-GB" sz="4800" dirty="0" smtClean="0">
                <a:solidFill>
                  <a:srgbClr val="003B3A"/>
                </a:solidFill>
              </a:rPr>
              <a:t>ess </a:t>
            </a:r>
            <a:r>
              <a:rPr lang="en-GB" sz="4800" dirty="0">
                <a:solidFill>
                  <a:srgbClr val="003B3A"/>
                </a:solidFill>
              </a:rPr>
              <a:t>Management Strategies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Times for Fatigue</a:t>
            </a:r>
          </a:p>
        </p:txBody>
      </p:sp>
      <p:sp>
        <p:nvSpPr>
          <p:cNvPr id="3" name="Content Placeholder 2"/>
          <p:cNvSpPr>
            <a:spLocks noGrp="1"/>
          </p:cNvSpPr>
          <p:nvPr>
            <p:ph idx="1"/>
          </p:nvPr>
        </p:nvSpPr>
        <p:spPr>
          <a:xfrm>
            <a:off x="822959" y="2514600"/>
            <a:ext cx="7543801" cy="3354494"/>
          </a:xfrm>
        </p:spPr>
        <p:txBody>
          <a:bodyPr>
            <a:normAutofit/>
          </a:bodyPr>
          <a:lstStyle/>
          <a:p>
            <a:pPr>
              <a:buFont typeface="Arial" panose="020B0604020202020204" pitchFamily="34" charset="0"/>
              <a:buChar char="•"/>
            </a:pPr>
            <a:r>
              <a:rPr lang="en-US" dirty="0" smtClean="0">
                <a:solidFill>
                  <a:srgbClr val="000000"/>
                </a:solidFill>
              </a:rPr>
              <a:t> Midnight </a:t>
            </a:r>
            <a:r>
              <a:rPr lang="en-US" dirty="0">
                <a:solidFill>
                  <a:srgbClr val="000000"/>
                </a:solidFill>
              </a:rPr>
              <a:t>to 6:00 a.m.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Early </a:t>
            </a:r>
            <a:r>
              <a:rPr lang="en-US" dirty="0">
                <a:solidFill>
                  <a:srgbClr val="000000"/>
                </a:solidFill>
              </a:rPr>
              <a:t>hours of the day shift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First </a:t>
            </a:r>
            <a:r>
              <a:rPr lang="en-US" dirty="0">
                <a:solidFill>
                  <a:srgbClr val="000000"/>
                </a:solidFill>
              </a:rPr>
              <a:t>night shift or call night after a break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Change </a:t>
            </a:r>
            <a:r>
              <a:rPr lang="en-US" dirty="0">
                <a:solidFill>
                  <a:srgbClr val="000000"/>
                </a:solidFill>
              </a:rPr>
              <a:t>of service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The </a:t>
            </a:r>
            <a:r>
              <a:rPr lang="en-US" dirty="0">
                <a:solidFill>
                  <a:srgbClr val="000000"/>
                </a:solidFill>
              </a:rPr>
              <a:t>first 2 – 3 hours of a shift or end of shift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Early </a:t>
            </a:r>
            <a:r>
              <a:rPr lang="en-US" dirty="0">
                <a:solidFill>
                  <a:srgbClr val="000000"/>
                </a:solidFill>
              </a:rPr>
              <a:t>in residency or when new to night call </a:t>
            </a:r>
            <a:endParaRPr lang="en-US" dirty="0" smtClean="0">
              <a:solidFill>
                <a:srgbClr val="000000"/>
              </a:solidFill>
            </a:endParaRPr>
          </a:p>
          <a:p>
            <a:pPr>
              <a:buFont typeface="Arial" panose="020B0604020202020204" pitchFamily="34" charset="0"/>
              <a:buChar char="•"/>
            </a:pPr>
            <a:r>
              <a:rPr lang="en-US" dirty="0" smtClean="0">
                <a:solidFill>
                  <a:srgbClr val="000000"/>
                </a:solidFill>
              </a:rPr>
              <a:t> Transition </a:t>
            </a:r>
            <a:r>
              <a:rPr lang="en-US" dirty="0">
                <a:solidFill>
                  <a:srgbClr val="000000"/>
                </a:solidFill>
              </a:rPr>
              <a:t>from PGY1 to PGY2, with increased duty hours </a:t>
            </a:r>
          </a:p>
        </p:txBody>
      </p:sp>
    </p:spTree>
    <p:extLst>
      <p:ext uri="{BB962C8B-B14F-4D97-AF65-F5344CB8AC3E}">
        <p14:creationId xmlns:p14="http://schemas.microsoft.com/office/powerpoint/2010/main" val="1630988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67558" y="2165131"/>
            <a:ext cx="7966841" cy="3928617"/>
          </a:xfrm>
          <a:prstGeom prst="rect">
            <a:avLst/>
          </a:prstGeom>
          <a:noFill/>
          <a:ln w="9525">
            <a:noFill/>
            <a:round/>
            <a:headEnd/>
            <a:tailEnd/>
          </a:ln>
          <a:effectLst/>
        </p:spPr>
        <p:txBody>
          <a:bodyPr lIns="90000" tIns="46800" rIns="90000" bIns="46800"/>
          <a:lstStyle/>
          <a:p>
            <a:pPr marL="339725" indent="-339725" algn="l">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000" dirty="0"/>
              <a:t>Avoid </a:t>
            </a:r>
            <a:r>
              <a:rPr lang="en-GB" sz="3000" i="1" u="sng" dirty="0"/>
              <a:t>starting out</a:t>
            </a:r>
            <a:r>
              <a:rPr lang="en-GB" sz="3000" u="sng" dirty="0"/>
              <a:t> </a:t>
            </a:r>
            <a:r>
              <a:rPr lang="en-GB" sz="3000" dirty="0"/>
              <a:t>with a sleep deficit</a:t>
            </a:r>
            <a:r>
              <a:rPr lang="en-GB" sz="3000" dirty="0" smtClean="0"/>
              <a:t>!</a:t>
            </a:r>
          </a:p>
          <a:p>
            <a:pPr marL="339725" indent="-339725" algn="l">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3000" dirty="0"/>
          </a:p>
          <a:p>
            <a:pPr algn="l">
              <a:spcBef>
                <a:spcPts val="7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Even during light or no call rotations, residents do not obtain adequate sleep (average 6.38 hrs</a:t>
            </a:r>
            <a:r>
              <a:rPr lang="en-GB" dirty="0" smtClean="0"/>
              <a:t>).</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Chronic </a:t>
            </a:r>
            <a:r>
              <a:rPr lang="en-US" dirty="0"/>
              <a:t>loss of sleep has also been shown to have adverse effects on metabolic and endocrine </a:t>
            </a:r>
            <a:r>
              <a:rPr lang="en-US" dirty="0" smtClean="0"/>
              <a:t>function</a:t>
            </a:r>
          </a:p>
          <a:p>
            <a:pPr marL="285750" indent="-285750" algn="l">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t>It </a:t>
            </a:r>
            <a:r>
              <a:rPr lang="en-US" dirty="0"/>
              <a:t>is important to get an adequate amount of sleep (seven to nine hours) per night for several days prior to anticipated sleep loss.</a:t>
            </a:r>
            <a:endParaRPr lang="en-GB" dirty="0">
              <a:solidFill>
                <a:srgbClr val="808080"/>
              </a:solidFill>
              <a:latin typeface="Arial Unicode MS" pitchFamily="34" charset="-128"/>
            </a:endParaRPr>
          </a:p>
        </p:txBody>
      </p:sp>
      <p:sp>
        <p:nvSpPr>
          <p:cNvPr id="14338" name="Text Box 2"/>
          <p:cNvSpPr txBox="1">
            <a:spLocks noChangeArrowheads="1"/>
          </p:cNvSpPr>
          <p:nvPr/>
        </p:nvSpPr>
        <p:spPr bwMode="auto">
          <a:xfrm>
            <a:off x="304800" y="838200"/>
            <a:ext cx="8610600" cy="771623"/>
          </a:xfrm>
          <a:prstGeom prst="rect">
            <a:avLst/>
          </a:prstGeom>
          <a:noFill/>
          <a:ln w="9525">
            <a:noFill/>
            <a:round/>
            <a:headEnd/>
            <a:tailEnd/>
          </a:ln>
          <a:effectLst/>
        </p:spPr>
        <p:txBody>
          <a:bodyPr wrap="square" lIns="90000" tIns="46800" rIns="90000" bIns="46800">
            <a:spAutoFit/>
          </a:bodyPr>
          <a:lstStyle/>
          <a:p>
            <a:pPr>
              <a:spcBef>
                <a:spcPts val="250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003B3A"/>
                </a:solidFill>
                <a:latin typeface="Georgia" pitchFamily="18" charset="0"/>
              </a:rPr>
              <a:t> </a:t>
            </a:r>
            <a:r>
              <a:rPr lang="en-GB" sz="4400" dirty="0" smtClean="0">
                <a:solidFill>
                  <a:srgbClr val="003B3A"/>
                </a:solidFill>
              </a:rPr>
              <a:t>Reducing </a:t>
            </a:r>
            <a:r>
              <a:rPr lang="en-GB" sz="4400" dirty="0">
                <a:solidFill>
                  <a:srgbClr val="003B3A"/>
                </a:solidFill>
              </a:rPr>
              <a:t>the Impact of Sleep Loss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689" y="1828800"/>
            <a:ext cx="1961710" cy="151705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147548"/>
            <a:ext cx="8226425" cy="1200329"/>
          </a:xfrm>
          <a:ln/>
        </p:spPr>
        <p:txBody>
          <a:bodyP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t> </a:t>
            </a:r>
            <a:r>
              <a:rPr lang="en-GB" sz="3600" dirty="0">
                <a:solidFill>
                  <a:srgbClr val="003B3A"/>
                </a:solidFill>
                <a:latin typeface="Georgia" pitchFamily="18" charset="0"/>
              </a:rPr>
              <a:t>Increasing  Sleep Time Improves Learning during Residency</a:t>
            </a:r>
            <a:endParaRPr lang="en-GB" sz="3600" dirty="0"/>
          </a:p>
        </p:txBody>
      </p:sp>
      <p:graphicFrame>
        <p:nvGraphicFramePr>
          <p:cNvPr id="186372" name="Object 4"/>
          <p:cNvGraphicFramePr>
            <a:graphicFrameLocks noGrp="1" noChangeAspect="1"/>
          </p:cNvGraphicFramePr>
          <p:nvPr>
            <p:ph idx="1"/>
          </p:nvPr>
        </p:nvGraphicFramePr>
        <p:xfrm>
          <a:off x="381000" y="1600200"/>
          <a:ext cx="4476750" cy="3810000"/>
        </p:xfrm>
        <a:graphic>
          <a:graphicData uri="http://schemas.openxmlformats.org/presentationml/2006/ole">
            <mc:AlternateContent xmlns:mc="http://schemas.openxmlformats.org/markup-compatibility/2006">
              <mc:Choice xmlns:v="urn:schemas-microsoft-com:vml" Requires="v">
                <p:oleObj spid="_x0000_s2062" name="Worksheet" r:id="rId4" imgW="3581400" imgH="3048000" progId="Excel.Sheet.8">
                  <p:embed/>
                </p:oleObj>
              </mc:Choice>
              <mc:Fallback>
                <p:oleObj name="Worksheet" r:id="rId4" imgW="3581400" imgH="3048000" progId="Excel.Sheet.8">
                  <p:embed/>
                  <p:pic>
                    <p:nvPicPr>
                      <p:cNvPr id="1863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4476750" cy="38100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6371" name="Text Box 3"/>
          <p:cNvSpPr txBox="1">
            <a:spLocks noChangeArrowheads="1"/>
          </p:cNvSpPr>
          <p:nvPr/>
        </p:nvSpPr>
        <p:spPr bwMode="auto">
          <a:xfrm>
            <a:off x="4876800" y="1828800"/>
            <a:ext cx="4038600" cy="4001608"/>
          </a:xfrm>
          <a:prstGeom prst="rect">
            <a:avLst/>
          </a:prstGeom>
          <a:noFill/>
          <a:ln w="9525">
            <a:noFill/>
            <a:miter lim="800000"/>
            <a:headEnd/>
            <a:tailEnd/>
          </a:ln>
          <a:effectLst/>
        </p:spPr>
        <p:txBody>
          <a:bodyPr>
            <a:spAutoFit/>
          </a:bodyPr>
          <a:lstStyle/>
          <a:p>
            <a:pPr algn="l">
              <a:lnSpc>
                <a:spcPct val="87000"/>
              </a:lnSpc>
              <a:spcBef>
                <a:spcPct val="0"/>
              </a:spcBef>
              <a:buFontTx/>
              <a:buNone/>
            </a:pPr>
            <a:r>
              <a:rPr lang="en-US" sz="2400" b="1" i="1" dirty="0">
                <a:solidFill>
                  <a:schemeClr val="tx1"/>
                </a:solidFill>
              </a:rPr>
              <a:t>As Nightly Sleep Increases:</a:t>
            </a:r>
            <a:r>
              <a:rPr lang="en-US" sz="2800" dirty="0">
                <a:solidFill>
                  <a:schemeClr val="tx1"/>
                </a:solidFill>
                <a:effectLst>
                  <a:outerShdw blurRad="38100" dist="38100" dir="2700000" algn="tl">
                    <a:srgbClr val="C0C0C0"/>
                  </a:outerShdw>
                </a:effectLst>
              </a:rPr>
              <a:t> </a:t>
            </a:r>
            <a:br>
              <a:rPr lang="en-US" sz="2800" dirty="0">
                <a:solidFill>
                  <a:schemeClr val="tx1"/>
                </a:solidFill>
                <a:effectLst>
                  <a:outerShdw blurRad="38100" dist="38100" dir="2700000" algn="tl">
                    <a:srgbClr val="C0C0C0"/>
                  </a:outerShdw>
                </a:effectLst>
              </a:rPr>
            </a:br>
            <a:endParaRPr lang="en-US" sz="2800" dirty="0">
              <a:solidFill>
                <a:schemeClr val="tx1"/>
              </a:solidFill>
              <a:effectLst>
                <a:outerShdw blurRad="38100" dist="38100" dir="2700000" algn="tl">
                  <a:srgbClr val="C0C0C0"/>
                </a:outerShdw>
              </a:effectLst>
            </a:endParaRPr>
          </a:p>
          <a:p>
            <a:pPr algn="l">
              <a:lnSpc>
                <a:spcPct val="87000"/>
              </a:lnSpc>
              <a:spcBef>
                <a:spcPct val="0"/>
              </a:spcBef>
              <a:buFontTx/>
              <a:buChar char="•"/>
            </a:pPr>
            <a:r>
              <a:rPr lang="en-US" sz="2000" dirty="0">
                <a:solidFill>
                  <a:schemeClr val="tx1"/>
                </a:solidFill>
              </a:rPr>
              <a:t> Satisfaction with learning </a:t>
            </a:r>
            <a:r>
              <a:rPr lang="en-US" sz="2000" i="1" dirty="0">
                <a:solidFill>
                  <a:schemeClr val="tx1"/>
                </a:solidFill>
              </a:rPr>
              <a:t>increases</a:t>
            </a:r>
          </a:p>
          <a:p>
            <a:pPr algn="l">
              <a:lnSpc>
                <a:spcPct val="87000"/>
              </a:lnSpc>
              <a:spcBef>
                <a:spcPct val="0"/>
              </a:spcBef>
              <a:buFontTx/>
              <a:buChar char="•"/>
            </a:pPr>
            <a:endParaRPr lang="en-US" sz="2000" i="1" dirty="0">
              <a:solidFill>
                <a:schemeClr val="tx1"/>
              </a:solidFill>
            </a:endParaRPr>
          </a:p>
          <a:p>
            <a:pPr algn="l">
              <a:lnSpc>
                <a:spcPct val="87000"/>
              </a:lnSpc>
              <a:spcBef>
                <a:spcPct val="0"/>
              </a:spcBef>
              <a:buFontTx/>
              <a:buChar char="•"/>
            </a:pPr>
            <a:r>
              <a:rPr lang="en-US" sz="2000" dirty="0">
                <a:solidFill>
                  <a:schemeClr val="tx1"/>
                </a:solidFill>
              </a:rPr>
              <a:t> Satisfaction with time with attending </a:t>
            </a:r>
            <a:r>
              <a:rPr lang="en-US" sz="2000" i="1" dirty="0">
                <a:solidFill>
                  <a:schemeClr val="tx1"/>
                </a:solidFill>
              </a:rPr>
              <a:t>increases</a:t>
            </a:r>
          </a:p>
          <a:p>
            <a:pPr algn="l">
              <a:lnSpc>
                <a:spcPct val="87000"/>
              </a:lnSpc>
              <a:spcBef>
                <a:spcPct val="0"/>
              </a:spcBef>
              <a:buFontTx/>
              <a:buChar char="•"/>
            </a:pPr>
            <a:endParaRPr lang="en-US" sz="2000" i="1" dirty="0">
              <a:solidFill>
                <a:schemeClr val="tx1"/>
              </a:solidFill>
            </a:endParaRPr>
          </a:p>
          <a:p>
            <a:pPr algn="l">
              <a:lnSpc>
                <a:spcPct val="87000"/>
              </a:lnSpc>
              <a:spcBef>
                <a:spcPct val="0"/>
              </a:spcBef>
              <a:buFontTx/>
              <a:buChar char="•"/>
            </a:pPr>
            <a:r>
              <a:rPr lang="en-US" sz="2000" dirty="0">
                <a:solidFill>
                  <a:schemeClr val="tx1"/>
                </a:solidFill>
              </a:rPr>
              <a:t> Satisfaction with quality of time with attending </a:t>
            </a:r>
            <a:r>
              <a:rPr lang="en-US" sz="2000" i="1" dirty="0">
                <a:solidFill>
                  <a:schemeClr val="tx1"/>
                </a:solidFill>
              </a:rPr>
              <a:t>increases</a:t>
            </a:r>
          </a:p>
          <a:p>
            <a:pPr algn="l">
              <a:lnSpc>
                <a:spcPct val="87000"/>
              </a:lnSpc>
              <a:spcBef>
                <a:spcPct val="0"/>
              </a:spcBef>
              <a:buFontTx/>
              <a:buChar char="•"/>
            </a:pPr>
            <a:endParaRPr lang="en-US" sz="2000" i="1" dirty="0">
              <a:solidFill>
                <a:schemeClr val="tx1"/>
              </a:solidFill>
            </a:endParaRPr>
          </a:p>
          <a:p>
            <a:pPr algn="l">
              <a:lnSpc>
                <a:spcPct val="87000"/>
              </a:lnSpc>
              <a:spcBef>
                <a:spcPct val="0"/>
              </a:spcBef>
              <a:buFontTx/>
              <a:buChar char="•"/>
            </a:pPr>
            <a:r>
              <a:rPr lang="en-US" sz="2000" dirty="0">
                <a:solidFill>
                  <a:schemeClr val="tx1"/>
                </a:solidFill>
              </a:rPr>
              <a:t> Working without adequate supervision</a:t>
            </a:r>
            <a:r>
              <a:rPr lang="en-US" sz="2000" i="1" dirty="0">
                <a:solidFill>
                  <a:schemeClr val="tx1"/>
                </a:solidFill>
              </a:rPr>
              <a:t> decreases</a:t>
            </a:r>
          </a:p>
          <a:p>
            <a:pPr algn="l">
              <a:lnSpc>
                <a:spcPct val="87000"/>
              </a:lnSpc>
              <a:spcBef>
                <a:spcPct val="0"/>
              </a:spcBef>
              <a:buFontTx/>
              <a:buChar char="•"/>
            </a:pPr>
            <a:endParaRPr lang="en-US" sz="1800" i="1" dirty="0">
              <a:solidFill>
                <a:schemeClr val="tx1"/>
              </a:solidFill>
            </a:endParaRPr>
          </a:p>
          <a:p>
            <a:pPr algn="l">
              <a:lnSpc>
                <a:spcPct val="87000"/>
              </a:lnSpc>
              <a:spcBef>
                <a:spcPct val="0"/>
              </a:spcBef>
              <a:buFontTx/>
              <a:buChar char="•"/>
            </a:pPr>
            <a:endParaRPr lang="en-US" sz="1800" i="1" dirty="0">
              <a:solidFill>
                <a:schemeClr val="tx1"/>
              </a:solidFill>
            </a:endParaRPr>
          </a:p>
        </p:txBody>
      </p:sp>
      <p:sp>
        <p:nvSpPr>
          <p:cNvPr id="8" name="TextBox 7"/>
          <p:cNvSpPr txBox="1"/>
          <p:nvPr/>
        </p:nvSpPr>
        <p:spPr>
          <a:xfrm>
            <a:off x="5867400" y="5410200"/>
            <a:ext cx="1274708" cy="400110"/>
          </a:xfrm>
          <a:prstGeom prst="rect">
            <a:avLst/>
          </a:prstGeom>
          <a:noFill/>
        </p:spPr>
        <p:txBody>
          <a:bodyPr wrap="none" rtlCol="0">
            <a:spAutoFit/>
          </a:bodyPr>
          <a:lstStyle/>
          <a:p>
            <a:r>
              <a:rPr lang="en-US" sz="2000" dirty="0"/>
              <a:t>P &lt; 0.0001</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Text Box 6"/>
          <p:cNvSpPr txBox="1">
            <a:spLocks noChangeArrowheads="1"/>
          </p:cNvSpPr>
          <p:nvPr/>
        </p:nvSpPr>
        <p:spPr bwMode="auto">
          <a:xfrm>
            <a:off x="685800" y="990600"/>
            <a:ext cx="8039100" cy="833178"/>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003B3A"/>
                </a:solidFill>
                <a:latin typeface="Georgia" pitchFamily="18" charset="0"/>
              </a:rPr>
              <a:t> </a:t>
            </a:r>
            <a:r>
              <a:rPr lang="en-GB" sz="4800" dirty="0">
                <a:solidFill>
                  <a:srgbClr val="003B3A"/>
                </a:solidFill>
                <a:latin typeface="Calibri Light" panose="020F0302020204030204" pitchFamily="34" charset="0"/>
                <a:cs typeface="Calibri Light" panose="020F0302020204030204" pitchFamily="34" charset="0"/>
              </a:rPr>
              <a:t>Napping</a:t>
            </a:r>
          </a:p>
        </p:txBody>
      </p:sp>
      <p:sp>
        <p:nvSpPr>
          <p:cNvPr id="51207" name="Rectangle 7"/>
          <p:cNvSpPr>
            <a:spLocks noChangeArrowheads="1"/>
          </p:cNvSpPr>
          <p:nvPr/>
        </p:nvSpPr>
        <p:spPr bwMode="auto">
          <a:xfrm>
            <a:off x="381000" y="2057400"/>
            <a:ext cx="8382000" cy="3886200"/>
          </a:xfrm>
          <a:prstGeom prst="rect">
            <a:avLst/>
          </a:prstGeom>
          <a:noFill/>
          <a:ln w="9525">
            <a:noFill/>
            <a:round/>
            <a:headEnd/>
            <a:tailEnd/>
          </a:ln>
          <a:effectLst/>
        </p:spPr>
        <p:txBody>
          <a:bodyPr lIns="90000" tIns="46800" rIns="90000" bIns="46800"/>
          <a:lstStyle/>
          <a:p>
            <a:pPr marL="339725" indent="-339725" algn="l">
              <a:spcBef>
                <a:spcPts val="700"/>
              </a:spcBef>
              <a:buClr>
                <a:srgbClr val="333399"/>
              </a:buCl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Pros:</a:t>
            </a:r>
            <a:r>
              <a:rPr lang="en-GB" dirty="0">
                <a:solidFill>
                  <a:srgbClr val="FFFFFF"/>
                </a:solidFill>
              </a:rPr>
              <a:t> </a:t>
            </a:r>
            <a:r>
              <a:rPr lang="en-GB" dirty="0">
                <a:solidFill>
                  <a:schemeClr val="tx1"/>
                </a:solidFill>
              </a:rPr>
              <a:t>T</a:t>
            </a:r>
            <a:r>
              <a:rPr lang="en-GB" dirty="0"/>
              <a:t>emporarily improve alertness. </a:t>
            </a:r>
          </a:p>
          <a:p>
            <a:pPr marL="339725" indent="-339725" algn="l">
              <a:spcBef>
                <a:spcPts val="700"/>
              </a:spcBef>
              <a:buClr>
                <a:srgbClr val="333399"/>
              </a:buCl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Length:</a:t>
            </a:r>
            <a:r>
              <a:rPr lang="en-GB" b="1" dirty="0">
                <a:solidFill>
                  <a:srgbClr val="333399"/>
                </a:solidFill>
              </a:rPr>
              <a:t> </a:t>
            </a:r>
            <a:r>
              <a:rPr lang="en-GB" dirty="0"/>
              <a:t>Short naps should be no longer than 30 minutes to avoid sleep inertia</a:t>
            </a:r>
            <a:r>
              <a:rPr lang="en-GB" dirty="0">
                <a:solidFill>
                  <a:srgbClr val="008080"/>
                </a:solidFill>
              </a:rPr>
              <a:t>.</a:t>
            </a:r>
          </a:p>
          <a:p>
            <a:pPr marL="339725" indent="-339725" algn="l">
              <a:spcBef>
                <a:spcPts val="700"/>
              </a:spcBef>
              <a:buClr>
                <a:srgbClr val="333399"/>
              </a:buCl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Timing:</a:t>
            </a:r>
            <a:r>
              <a:rPr lang="en-GB" dirty="0">
                <a:solidFill>
                  <a:srgbClr val="E60202"/>
                </a:solidFill>
              </a:rPr>
              <a:t> </a:t>
            </a:r>
            <a:r>
              <a:rPr lang="en-GB" dirty="0"/>
              <a:t>Take advantage of circadian “windows of opportunity” (2-5 am and 2-5 pm)</a:t>
            </a:r>
          </a:p>
          <a:p>
            <a:pPr>
              <a:spcBef>
                <a:spcPts val="6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Fact:</a:t>
            </a:r>
            <a:r>
              <a:rPr lang="en-GB" dirty="0">
                <a:solidFill>
                  <a:srgbClr val="FFFFFF"/>
                </a:solidFill>
              </a:rPr>
              <a:t>  </a:t>
            </a:r>
            <a:r>
              <a:rPr lang="en-GB" dirty="0"/>
              <a:t>Some sleep is always better than no sleep.</a:t>
            </a:r>
          </a:p>
          <a:p>
            <a:pPr>
              <a:spcBef>
                <a:spcPts val="6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Fact:</a:t>
            </a:r>
            <a:r>
              <a:rPr lang="en-GB" dirty="0">
                <a:solidFill>
                  <a:srgbClr val="FFFFFF"/>
                </a:solidFill>
              </a:rPr>
              <a:t>  </a:t>
            </a:r>
            <a:r>
              <a:rPr lang="en-GB" dirty="0"/>
              <a:t>At </a:t>
            </a:r>
            <a:r>
              <a:rPr lang="en-GB" i="1" dirty="0"/>
              <a:t>what time</a:t>
            </a:r>
            <a:r>
              <a:rPr lang="en-GB" dirty="0"/>
              <a:t> and for </a:t>
            </a:r>
            <a:r>
              <a:rPr lang="en-GB" i="1" dirty="0"/>
              <a:t>how long</a:t>
            </a:r>
            <a:r>
              <a:rPr lang="en-GB" dirty="0"/>
              <a:t> you sleep are key to getting the most out of napping.</a:t>
            </a:r>
            <a:br>
              <a:rPr lang="en-GB" dirty="0"/>
            </a:br>
            <a:endParaRPr lang="en-GB" dirty="0"/>
          </a:p>
          <a:p>
            <a:pPr>
              <a:spcBef>
                <a:spcPts val="6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a:solidFill>
                  <a:srgbClr val="008080"/>
                </a:solidFill>
              </a:rPr>
              <a:t>*Note:</a:t>
            </a:r>
            <a:r>
              <a:rPr lang="en-GB" dirty="0"/>
              <a:t> individuals who are sleep-deprived may go into deep sleep sooner and thus may be more likely to experience sleep inertia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981200"/>
            <a:ext cx="8305800" cy="4267199"/>
          </a:xfrm>
        </p:spPr>
        <p:txBody>
          <a:bodyPr>
            <a:normAutofit/>
          </a:bodyPr>
          <a:lstStyle/>
          <a:p>
            <a:r>
              <a:rPr lang="en-GB" dirty="0">
                <a:solidFill>
                  <a:srgbClr val="FF0000"/>
                </a:solidFill>
              </a:rPr>
              <a:t>“</a:t>
            </a:r>
            <a:r>
              <a:rPr lang="en-US" dirty="0">
                <a:solidFill>
                  <a:srgbClr val="FF0000"/>
                </a:solidFill>
              </a:rPr>
              <a:t>Prophylactic” nap: </a:t>
            </a:r>
          </a:p>
          <a:p>
            <a:pPr lvl="1"/>
            <a:r>
              <a:rPr lang="en-US" dirty="0">
                <a:solidFill>
                  <a:srgbClr val="000000"/>
                </a:solidFill>
              </a:rPr>
              <a:t>Brief naps prior to 24 hours of sleep loss.</a:t>
            </a:r>
          </a:p>
          <a:p>
            <a:pPr lvl="1"/>
            <a:r>
              <a:rPr lang="en-US" dirty="0">
                <a:solidFill>
                  <a:srgbClr val="000000"/>
                </a:solidFill>
              </a:rPr>
              <a:t> Have been shown to improve alertness during 24 hours of sustained wakefulness.</a:t>
            </a:r>
          </a:p>
          <a:p>
            <a:r>
              <a:rPr lang="en-US" dirty="0">
                <a:solidFill>
                  <a:srgbClr val="FF0000"/>
                </a:solidFill>
              </a:rPr>
              <a:t>“Therapeutic” nap: </a:t>
            </a:r>
          </a:p>
          <a:p>
            <a:pPr lvl="1"/>
            <a:r>
              <a:rPr lang="en-US" dirty="0">
                <a:solidFill>
                  <a:srgbClr val="000000"/>
                </a:solidFill>
              </a:rPr>
              <a:t>Frequent (every two to three hours), brief (15-minute) </a:t>
            </a:r>
          </a:p>
          <a:p>
            <a:pPr lvl="1"/>
            <a:r>
              <a:rPr lang="en-US" dirty="0">
                <a:solidFill>
                  <a:srgbClr val="000000"/>
                </a:solidFill>
              </a:rPr>
              <a:t>can significantly mitigate performance decrements during periods of prolonged sleep deprivation.</a:t>
            </a:r>
          </a:p>
          <a:p>
            <a:r>
              <a:rPr lang="en-US" dirty="0">
                <a:solidFill>
                  <a:srgbClr val="FF0000"/>
                </a:solidFill>
              </a:rPr>
              <a:t>"Maintenance“ nap: </a:t>
            </a:r>
          </a:p>
          <a:p>
            <a:pPr lvl="1"/>
            <a:r>
              <a:rPr lang="en-US" dirty="0">
                <a:solidFill>
                  <a:srgbClr val="000000"/>
                </a:solidFill>
              </a:rPr>
              <a:t> On the job naps may also improve performance in shift workers. </a:t>
            </a:r>
          </a:p>
          <a:p>
            <a:pPr lvl="1"/>
            <a:r>
              <a:rPr lang="en-US" dirty="0">
                <a:solidFill>
                  <a:srgbClr val="000000"/>
                </a:solidFill>
              </a:rPr>
              <a:t>A two hour nap prior to 24 hours of sleep loss improves vigilance and minimizes sleepiness for 24 hours</a:t>
            </a:r>
            <a:endParaRPr lang="en-GB" dirty="0">
              <a:solidFill>
                <a:srgbClr val="000000"/>
              </a:solidFill>
            </a:endParaRPr>
          </a:p>
          <a:p>
            <a:endParaRPr lang="en-GB" dirty="0">
              <a:solidFill>
                <a:srgbClr val="000000"/>
              </a:solidFill>
            </a:endParaRPr>
          </a:p>
          <a:p>
            <a:endParaRPr lang="en-GB" dirty="0"/>
          </a:p>
          <a:p>
            <a:endParaRPr lang="en-US" dirty="0"/>
          </a:p>
        </p:txBody>
      </p:sp>
      <p:sp>
        <p:nvSpPr>
          <p:cNvPr id="52230" name="Text Box 6"/>
          <p:cNvSpPr txBox="1">
            <a:spLocks noChangeArrowheads="1"/>
          </p:cNvSpPr>
          <p:nvPr/>
        </p:nvSpPr>
        <p:spPr bwMode="auto">
          <a:xfrm>
            <a:off x="342900" y="990600"/>
            <a:ext cx="8305800" cy="833178"/>
          </a:xfrm>
          <a:prstGeom prst="rect">
            <a:avLst/>
          </a:prstGeom>
          <a:noFill/>
          <a:ln w="9525">
            <a:noFill/>
            <a:round/>
            <a:headEnd/>
            <a:tailEnd/>
          </a:ln>
          <a:effectLst/>
        </p:spPr>
        <p:txBody>
          <a:bodyPr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a:solidFill>
                  <a:srgbClr val="003B3A"/>
                </a:solidFill>
                <a:cs typeface="Calibri Light" panose="020F0302020204030204" pitchFamily="34" charset="0"/>
              </a:rPr>
              <a:t>Napping Strategies</a:t>
            </a:r>
          </a:p>
        </p:txBody>
      </p:sp>
      <p:sp>
        <p:nvSpPr>
          <p:cNvPr id="52231" name="Rectangle 7"/>
          <p:cNvSpPr>
            <a:spLocks noChangeArrowheads="1"/>
          </p:cNvSpPr>
          <p:nvPr/>
        </p:nvSpPr>
        <p:spPr bwMode="auto">
          <a:xfrm>
            <a:off x="1219200" y="1981200"/>
            <a:ext cx="6553200" cy="2971800"/>
          </a:xfrm>
          <a:prstGeom prst="rect">
            <a:avLst/>
          </a:prstGeom>
          <a:noFill/>
          <a:ln w="9525">
            <a:noFill/>
            <a:round/>
            <a:headEnd/>
            <a:tailEnd/>
          </a:ln>
          <a:effectLst/>
        </p:spPr>
        <p:txBody>
          <a:bodyPr lIns="90000" tIns="46800" rIns="90000" bIns="46800"/>
          <a:lstStyle/>
          <a:p>
            <a:pPr algn="l">
              <a:spcBef>
                <a:spcPts val="700"/>
              </a:spcBef>
              <a:buClr>
                <a:srgbClr val="333399"/>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86604"/>
            <a:ext cx="7757160" cy="1908007"/>
          </a:xfrm>
        </p:spPr>
        <p:txBody>
          <a:bodyPr>
            <a:normAutofit fontScale="90000"/>
          </a:bodyPr>
          <a:lstStyle/>
          <a:p>
            <a:pPr algn="l"/>
            <a:r>
              <a:rPr lang="en-GB" sz="4000" dirty="0">
                <a:solidFill>
                  <a:srgbClr val="003B3A"/>
                </a:solidFill>
                <a:latin typeface="Georgia" pitchFamily="18" charset="0"/>
              </a:rPr>
              <a:t/>
            </a:r>
            <a:br>
              <a:rPr lang="en-GB" sz="4000" dirty="0">
                <a:solidFill>
                  <a:srgbClr val="003B3A"/>
                </a:solidFill>
                <a:latin typeface="Georgia" pitchFamily="18" charset="0"/>
              </a:rPr>
            </a:br>
            <a:r>
              <a:rPr lang="en-GB" sz="4000" dirty="0" smtClean="0">
                <a:solidFill>
                  <a:srgbClr val="003B3A"/>
                </a:solidFill>
                <a:latin typeface="Georgia" pitchFamily="18" charset="0"/>
              </a:rPr>
              <a:t/>
            </a:r>
            <a:br>
              <a:rPr lang="en-GB" sz="4000" dirty="0" smtClean="0">
                <a:solidFill>
                  <a:srgbClr val="003B3A"/>
                </a:solidFill>
                <a:latin typeface="Georgia" pitchFamily="18" charset="0"/>
              </a:rPr>
            </a:br>
            <a:r>
              <a:rPr lang="en-GB" sz="4000" dirty="0">
                <a:solidFill>
                  <a:srgbClr val="003B3A"/>
                </a:solidFill>
                <a:latin typeface="Georgia" pitchFamily="18" charset="0"/>
              </a:rPr>
              <a:t/>
            </a:r>
            <a:br>
              <a:rPr lang="en-GB" sz="4000" dirty="0">
                <a:solidFill>
                  <a:srgbClr val="003B3A"/>
                </a:solidFill>
                <a:latin typeface="Georgia" pitchFamily="18" charset="0"/>
              </a:rPr>
            </a:br>
            <a:r>
              <a:rPr lang="en-GB" sz="4000" dirty="0" smtClean="0">
                <a:solidFill>
                  <a:srgbClr val="003B3A"/>
                </a:solidFill>
                <a:latin typeface="Georgia" pitchFamily="18" charset="0"/>
              </a:rPr>
              <a:t/>
            </a:r>
            <a:br>
              <a:rPr lang="en-GB" sz="4000" dirty="0" smtClean="0">
                <a:solidFill>
                  <a:srgbClr val="003B3A"/>
                </a:solidFill>
                <a:latin typeface="Georgia" pitchFamily="18" charset="0"/>
              </a:rPr>
            </a:br>
            <a:r>
              <a:rPr lang="en-GB" sz="4000" dirty="0">
                <a:solidFill>
                  <a:srgbClr val="003B3A"/>
                </a:solidFill>
                <a:latin typeface="Georgia" pitchFamily="18" charset="0"/>
              </a:rPr>
              <a:t/>
            </a:r>
            <a:br>
              <a:rPr lang="en-GB" sz="4000" dirty="0">
                <a:solidFill>
                  <a:srgbClr val="003B3A"/>
                </a:solidFill>
                <a:latin typeface="Georgia" pitchFamily="18" charset="0"/>
              </a:rPr>
            </a:br>
            <a:r>
              <a:rPr lang="en-GB" sz="4000" dirty="0" smtClean="0">
                <a:solidFill>
                  <a:srgbClr val="003B3A"/>
                </a:solidFill>
                <a:latin typeface="Georgia" pitchFamily="18" charset="0"/>
              </a:rPr>
              <a:t/>
            </a:r>
            <a:br>
              <a:rPr lang="en-GB" sz="4000" dirty="0" smtClean="0">
                <a:solidFill>
                  <a:srgbClr val="003B3A"/>
                </a:solidFill>
                <a:latin typeface="Georgia" pitchFamily="18" charset="0"/>
              </a:rPr>
            </a:br>
            <a:r>
              <a:rPr lang="en-GB" sz="4000" dirty="0">
                <a:solidFill>
                  <a:srgbClr val="003B3A"/>
                </a:solidFill>
                <a:latin typeface="Georgia" pitchFamily="18" charset="0"/>
              </a:rPr>
              <a:t/>
            </a:r>
            <a:br>
              <a:rPr lang="en-GB" sz="4000" dirty="0">
                <a:solidFill>
                  <a:srgbClr val="003B3A"/>
                </a:solidFill>
                <a:latin typeface="Georgia" pitchFamily="18" charset="0"/>
              </a:rPr>
            </a:br>
            <a:r>
              <a:rPr lang="en-GB" sz="4000" dirty="0" smtClean="0">
                <a:solidFill>
                  <a:srgbClr val="003B3A"/>
                </a:solidFill>
                <a:latin typeface="Georgia" pitchFamily="18" charset="0"/>
              </a:rPr>
              <a:t/>
            </a:r>
            <a:br>
              <a:rPr lang="en-GB" sz="4000" dirty="0" smtClean="0">
                <a:solidFill>
                  <a:srgbClr val="003B3A"/>
                </a:solidFill>
                <a:latin typeface="Georgia" pitchFamily="18" charset="0"/>
              </a:rPr>
            </a:br>
            <a:r>
              <a:rPr lang="en-GB" sz="5300" dirty="0" smtClean="0">
                <a:solidFill>
                  <a:srgbClr val="003B3A"/>
                </a:solidFill>
                <a:latin typeface="Calibri Light" panose="020F0302020204030204" pitchFamily="34" charset="0"/>
                <a:cs typeface="Calibri Light" panose="020F0302020204030204" pitchFamily="34" charset="0"/>
              </a:rPr>
              <a:t>Recovery </a:t>
            </a:r>
            <a:r>
              <a:rPr lang="en-GB" sz="5300" dirty="0">
                <a:solidFill>
                  <a:srgbClr val="003B3A"/>
                </a:solidFill>
                <a:latin typeface="Calibri Light" panose="020F0302020204030204" pitchFamily="34" charset="0"/>
                <a:cs typeface="Calibri Light" panose="020F0302020204030204" pitchFamily="34" charset="0"/>
              </a:rPr>
              <a:t>Sleep and Attention</a:t>
            </a:r>
            <a:r>
              <a:rPr lang="en-GB" dirty="0">
                <a:solidFill>
                  <a:srgbClr val="003B3A"/>
                </a:solidFill>
                <a:latin typeface="Georgia" pitchFamily="18" charset="0"/>
              </a:rPr>
              <a:t/>
            </a:r>
            <a:br>
              <a:rPr lang="en-GB" dirty="0">
                <a:solidFill>
                  <a:srgbClr val="003B3A"/>
                </a:solidFill>
                <a:latin typeface="Georgia" pitchFamily="18" charset="0"/>
              </a:rPr>
            </a:br>
            <a:endParaRPr lang="en-US" dirty="0"/>
          </a:p>
        </p:txBody>
      </p:sp>
      <p:pic>
        <p:nvPicPr>
          <p:cNvPr id="5" name="Content Placeholder 4"/>
          <p:cNvPicPr>
            <a:picLocks noGrp="1" noChangeAspect="1" noChangeArrowheads="1"/>
          </p:cNvPicPr>
          <p:nvPr>
            <p:ph sz="half" idx="2"/>
          </p:nvPr>
        </p:nvPicPr>
        <p:blipFill>
          <a:blip r:embed="rId3" cstate="print">
            <a:alphaModFix/>
          </a:blip>
          <a:stretch>
            <a:fillRect/>
          </a:stretch>
        </p:blipFill>
        <p:spPr bwMode="auto">
          <a:xfrm>
            <a:off x="4572000" y="3048000"/>
            <a:ext cx="4141448" cy="3068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ontent Placeholder 6"/>
          <p:cNvSpPr>
            <a:spLocks noGrp="1"/>
          </p:cNvSpPr>
          <p:nvPr>
            <p:ph sz="quarter" idx="13"/>
          </p:nvPr>
        </p:nvSpPr>
        <p:spPr>
          <a:xfrm>
            <a:off x="304800" y="2057400"/>
            <a:ext cx="3962400" cy="2057400"/>
          </a:xfrm>
        </p:spPr>
        <p:txBody>
          <a:bodyPr>
            <a:normAutofit/>
          </a:bodyPr>
          <a:lstStyle/>
          <a:p>
            <a:pPr marL="0" indent="0">
              <a:buNone/>
            </a:pPr>
            <a:endParaRPr lang="en-GB" dirty="0">
              <a:solidFill>
                <a:srgbClr val="FF0000"/>
              </a:solidFill>
            </a:endParaRPr>
          </a:p>
          <a:p>
            <a:pPr marL="0" indent="0">
              <a:buNone/>
            </a:pPr>
            <a:r>
              <a:rPr lang="en-GB" dirty="0">
                <a:solidFill>
                  <a:srgbClr val="FF0000"/>
                </a:solidFill>
              </a:rPr>
              <a:t>Recovery from on-call sleep loss generally takes at least two nights of extended sleep to restore baseline alertness.</a:t>
            </a:r>
            <a:endParaRPr lang="en-US" dirty="0">
              <a:solidFill>
                <a:srgbClr val="FF0000"/>
              </a:solidFill>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457200" y="990600"/>
            <a:ext cx="8570639" cy="833178"/>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003B3A"/>
                </a:solidFill>
                <a:latin typeface="Georgia" pitchFamily="18" charset="0"/>
              </a:rPr>
              <a:t> </a:t>
            </a:r>
            <a:r>
              <a:rPr lang="en-GB" sz="4800" dirty="0">
                <a:solidFill>
                  <a:srgbClr val="003B3A"/>
                </a:solidFill>
                <a:cs typeface="Calibri Light" panose="020F0302020204030204" pitchFamily="34" charset="0"/>
              </a:rPr>
              <a:t>Caffeine</a:t>
            </a:r>
          </a:p>
        </p:txBody>
      </p:sp>
      <p:sp>
        <p:nvSpPr>
          <p:cNvPr id="54279" name="Rectangle 7"/>
          <p:cNvSpPr>
            <a:spLocks noChangeArrowheads="1"/>
          </p:cNvSpPr>
          <p:nvPr/>
        </p:nvSpPr>
        <p:spPr bwMode="auto">
          <a:xfrm>
            <a:off x="381000" y="1905000"/>
            <a:ext cx="8382000" cy="3251200"/>
          </a:xfrm>
          <a:prstGeom prst="rect">
            <a:avLst/>
          </a:prstGeom>
          <a:noFill/>
          <a:ln w="9525">
            <a:noFill/>
            <a:round/>
            <a:headEnd/>
            <a:tailEnd/>
          </a:ln>
          <a:effectLst/>
        </p:spPr>
        <p:txBody>
          <a:bodyPr lIns="90000" tIns="46800" rIns="90000" bIns="46800"/>
          <a:lstStyle/>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Reduces some sleep-related deficits at doses of 75-150 mg</a:t>
            </a:r>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i="1" dirty="0"/>
              <a:t>Strategic</a:t>
            </a:r>
            <a:r>
              <a:rPr lang="en-GB" dirty="0"/>
              <a:t> consumption is key</a:t>
            </a:r>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Effects within 15 – 30 minutes; half-life 3 to 7 hours</a:t>
            </a:r>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u="sng" dirty="0"/>
              <a:t>Use for temporary relief of sleepiness</a:t>
            </a:r>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Cons: </a:t>
            </a:r>
          </a:p>
          <a:p>
            <a:pPr marL="739775" lvl="1" indent="-28257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Can disrupt subsequent sleep (more arousals)</a:t>
            </a:r>
          </a:p>
          <a:p>
            <a:pPr marL="739775" lvl="1" indent="-28257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Tolerance may develop </a:t>
            </a:r>
          </a:p>
          <a:p>
            <a:pPr marL="739775" lvl="1" indent="-28257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Diuretic effects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294447"/>
            <a:ext cx="2857500" cy="1885950"/>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7" y="152400"/>
            <a:ext cx="8570913" cy="1444625"/>
          </a:xfrm>
        </p:spPr>
        <p:txBody>
          <a:bodyPr/>
          <a:lstStyle/>
          <a:p>
            <a:r>
              <a:rPr lang="en-US" dirty="0">
                <a:latin typeface="+mn-lt"/>
              </a:rPr>
              <a:t>Mathematical Approach to Caffeine consumption</a:t>
            </a:r>
          </a:p>
        </p:txBody>
      </p:sp>
      <p:sp>
        <p:nvSpPr>
          <p:cNvPr id="6" name="Rectangle 5"/>
          <p:cNvSpPr/>
          <p:nvPr/>
        </p:nvSpPr>
        <p:spPr>
          <a:xfrm>
            <a:off x="344487" y="2470047"/>
            <a:ext cx="8266113" cy="2657138"/>
          </a:xfrm>
          <a:prstGeom prst="rect">
            <a:avLst/>
          </a:prstGeom>
        </p:spPr>
        <p:txBody>
          <a:bodyPr wrap="square">
            <a:spAutoFit/>
          </a:bodyPr>
          <a:lstStyle/>
          <a:p>
            <a:endParaRPr lang="en-US" sz="2000" baseline="30000" dirty="0" smtClean="0">
              <a:solidFill>
                <a:srgbClr val="1A1A1A"/>
              </a:solidFill>
              <a:latin typeface="+mj-lt"/>
            </a:endParaRPr>
          </a:p>
          <a:p>
            <a:r>
              <a:rPr lang="en-US" sz="2000" baseline="30000" dirty="0" smtClean="0">
                <a:solidFill>
                  <a:srgbClr val="1A1A1A"/>
                </a:solidFill>
                <a:latin typeface="+mj-lt"/>
              </a:rPr>
              <a:t>The </a:t>
            </a:r>
            <a:r>
              <a:rPr lang="en-US" sz="2000" baseline="30000" dirty="0">
                <a:solidFill>
                  <a:srgbClr val="1A1A1A"/>
                </a:solidFill>
                <a:latin typeface="+mj-lt"/>
              </a:rPr>
              <a:t>study used a validated mathematical model, which predicts the effects of sleep loss and caffeine on psychomotor vigilance task (PVT) performance and combined it with a computationally efficient optimization algorithm to determine when and how much caffeine to consume to safely maximize alertness during sleep loss. The algorithm takes a user-provided sleep/wake schedule and maximum allowed caffeine as inputs and provides a caffeine-dosing strategy as the output</a:t>
            </a:r>
            <a:r>
              <a:rPr lang="en-US" sz="2000" baseline="30000" dirty="0" smtClean="0">
                <a:solidFill>
                  <a:srgbClr val="1A1A1A"/>
                </a:solidFill>
                <a:latin typeface="+mj-lt"/>
              </a:rPr>
              <a:t>.</a:t>
            </a:r>
          </a:p>
          <a:p>
            <a:endParaRPr lang="en-US" sz="2000" baseline="30000" dirty="0">
              <a:solidFill>
                <a:srgbClr val="1A1A1A"/>
              </a:solidFill>
              <a:latin typeface="+mj-lt"/>
            </a:endParaRPr>
          </a:p>
          <a:p>
            <a:pPr marL="342900" indent="-342900">
              <a:buClr>
                <a:schemeClr val="accent1">
                  <a:lumMod val="60000"/>
                  <a:lumOff val="40000"/>
                </a:schemeClr>
              </a:buClr>
              <a:buFont typeface="Arial" panose="020B0604020202020204" pitchFamily="34" charset="0"/>
              <a:buChar char="•"/>
            </a:pPr>
            <a:r>
              <a:rPr lang="en-US" sz="2000" baseline="30000" dirty="0">
                <a:solidFill>
                  <a:srgbClr val="1A1A1A"/>
                </a:solidFill>
                <a:latin typeface="+mj-lt"/>
              </a:rPr>
              <a:t>Using a mathematical algorithm, which determines when and how much caffeine a subject should consume,  can improve alertness by up to 64%, while consuming the same total amount of </a:t>
            </a:r>
            <a:r>
              <a:rPr lang="en-US" sz="2000" baseline="30000" dirty="0" smtClean="0">
                <a:solidFill>
                  <a:srgbClr val="1A1A1A"/>
                </a:solidFill>
                <a:latin typeface="+mj-lt"/>
              </a:rPr>
              <a:t>caffeine</a:t>
            </a:r>
          </a:p>
          <a:p>
            <a:pPr marL="342900" indent="-342900">
              <a:buClr>
                <a:schemeClr val="accent1">
                  <a:lumMod val="60000"/>
                  <a:lumOff val="40000"/>
                </a:schemeClr>
              </a:buClr>
              <a:buFont typeface="Arial" panose="020B0604020202020204" pitchFamily="34" charset="0"/>
              <a:buChar char="•"/>
            </a:pPr>
            <a:r>
              <a:rPr lang="en-US" sz="2000" baseline="30000" dirty="0" smtClean="0">
                <a:latin typeface="+mj-lt"/>
              </a:rPr>
              <a:t>Alternatively</a:t>
            </a:r>
            <a:r>
              <a:rPr lang="en-US" sz="2000" baseline="30000" dirty="0">
                <a:latin typeface="+mj-lt"/>
              </a:rPr>
              <a:t>, a subject can reduce caffeine consumption by up to 65% and still achieve equivalent improvements in alertness.</a:t>
            </a:r>
            <a:endParaRPr lang="en-US" sz="2000" baseline="30000" dirty="0">
              <a:solidFill>
                <a:srgbClr val="1A1A1A"/>
              </a:solidFill>
              <a:latin typeface="+mj-lt"/>
            </a:endParaRPr>
          </a:p>
          <a:p>
            <a:endParaRPr lang="en-US" sz="2000" dirty="0">
              <a:latin typeface="+mj-lt"/>
            </a:endParaRPr>
          </a:p>
        </p:txBody>
      </p:sp>
    </p:spTree>
    <p:extLst>
      <p:ext uri="{BB962C8B-B14F-4D97-AF65-F5344CB8AC3E}">
        <p14:creationId xmlns:p14="http://schemas.microsoft.com/office/powerpoint/2010/main" val="77804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4"/>
            <a:ext cx="4724400" cy="1450757"/>
          </a:xfrm>
        </p:spPr>
        <p:txBody>
          <a:bodyPr>
            <a:normAutofit/>
          </a:bodyPr>
          <a:lstStyle/>
          <a:p>
            <a:pPr algn="ctr"/>
            <a:r>
              <a:rPr lang="en-US" dirty="0">
                <a:latin typeface="+mn-lt"/>
              </a:rPr>
              <a:t>What is Sleep?</a:t>
            </a:r>
          </a:p>
        </p:txBody>
      </p:sp>
      <p:sp>
        <p:nvSpPr>
          <p:cNvPr id="3" name="Content Placeholder 2"/>
          <p:cNvSpPr>
            <a:spLocks noGrp="1"/>
          </p:cNvSpPr>
          <p:nvPr>
            <p:ph idx="1"/>
          </p:nvPr>
        </p:nvSpPr>
        <p:spPr>
          <a:xfrm>
            <a:off x="442415" y="2057400"/>
            <a:ext cx="8229600" cy="4114800"/>
          </a:xfrm>
        </p:spPr>
        <p:txBody>
          <a:bodyPr>
            <a:noAutofit/>
          </a:bodyPr>
          <a:lstStyle/>
          <a:p>
            <a:pPr>
              <a:buNone/>
            </a:pPr>
            <a:endParaRPr lang="en-US" dirty="0" smtClean="0">
              <a:solidFill>
                <a:schemeClr val="tx1"/>
              </a:solidFill>
            </a:endParaRPr>
          </a:p>
          <a:p>
            <a:pPr>
              <a:buNone/>
            </a:pPr>
            <a:endParaRPr lang="en-US" dirty="0">
              <a:solidFill>
                <a:schemeClr val="tx1"/>
              </a:solidFill>
            </a:endParaRPr>
          </a:p>
          <a:p>
            <a:pPr>
              <a:buNone/>
            </a:pPr>
            <a:r>
              <a:rPr lang="en-US" dirty="0" smtClean="0">
                <a:solidFill>
                  <a:schemeClr val="tx1"/>
                </a:solidFill>
              </a:rPr>
              <a:t>Sleep </a:t>
            </a:r>
            <a:r>
              <a:rPr lang="en-US" dirty="0">
                <a:solidFill>
                  <a:schemeClr val="tx1"/>
                </a:solidFill>
              </a:rPr>
              <a:t>is the natural state of rest in which your eyes are closed, your body is inactive, and your mind does not think.</a:t>
            </a:r>
          </a:p>
          <a:p>
            <a:pPr>
              <a:buNone/>
            </a:pPr>
            <a:r>
              <a:rPr lang="en-US" sz="4000" dirty="0">
                <a:solidFill>
                  <a:schemeClr val="tx1"/>
                </a:solidFill>
                <a:latin typeface="Bell MT" pitchFamily="18" charset="0"/>
              </a:rPr>
              <a:t>			</a:t>
            </a:r>
            <a:endParaRPr lang="en-US" sz="4000" dirty="0" smtClean="0">
              <a:solidFill>
                <a:schemeClr val="tx1"/>
              </a:solidFill>
              <a:latin typeface="Bell MT" pitchFamily="18" charset="0"/>
            </a:endParaRPr>
          </a:p>
          <a:p>
            <a:pPr>
              <a:buNone/>
            </a:pPr>
            <a:endParaRPr lang="en-US" sz="4000" dirty="0">
              <a:solidFill>
                <a:schemeClr val="tx1"/>
              </a:solidFill>
              <a:latin typeface="Bell MT" pitchFamily="18" charset="0"/>
            </a:endParaRPr>
          </a:p>
          <a:p>
            <a:pPr>
              <a:buNone/>
            </a:pPr>
            <a:r>
              <a:rPr lang="en-US" sz="4000" dirty="0" smtClean="0">
                <a:solidFill>
                  <a:schemeClr val="tx1"/>
                </a:solidFill>
                <a:latin typeface="Bell MT" pitchFamily="18" charset="0"/>
              </a:rPr>
              <a:t>						</a:t>
            </a:r>
            <a:endParaRPr lang="en-US" sz="4000" dirty="0">
              <a:solidFill>
                <a:schemeClr val="tx1"/>
              </a:solidFill>
              <a:latin typeface="Bell MT"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1447800"/>
          </a:xfrm>
        </p:spPr>
        <p:txBody>
          <a:bodyPr>
            <a:normAutofit fontScale="90000"/>
          </a:bodyPr>
          <a:lstStyle/>
          <a:p>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sz="5300" dirty="0" smtClean="0">
                <a:solidFill>
                  <a:srgbClr val="003B3A"/>
                </a:solidFill>
                <a:latin typeface="+mn-lt"/>
                <a:cs typeface="Calibri Light" panose="020F0302020204030204" pitchFamily="34" charset="0"/>
              </a:rPr>
              <a:t>Mechanism </a:t>
            </a:r>
            <a:r>
              <a:rPr lang="en-GB" sz="5300" dirty="0">
                <a:solidFill>
                  <a:srgbClr val="003B3A"/>
                </a:solidFill>
                <a:latin typeface="+mn-lt"/>
                <a:cs typeface="Calibri Light" panose="020F0302020204030204" pitchFamily="34" charset="0"/>
              </a:rPr>
              <a:t>of Action of Caffeine</a:t>
            </a:r>
            <a:r>
              <a:rPr lang="en-GB" sz="4900" dirty="0">
                <a:solidFill>
                  <a:srgbClr val="003B3A"/>
                </a:solidFill>
                <a:latin typeface="Georgia" pitchFamily="18" charset="0"/>
              </a:rPr>
              <a:t/>
            </a:r>
            <a:br>
              <a:rPr lang="en-GB" sz="4900" dirty="0">
                <a:solidFill>
                  <a:srgbClr val="003B3A"/>
                </a:solidFill>
                <a:latin typeface="Georgia" pitchFamily="18" charset="0"/>
              </a:rPr>
            </a:br>
            <a:endParaRPr lang="en-US" sz="4900" dirty="0"/>
          </a:p>
        </p:txBody>
      </p:sp>
      <p:sp>
        <p:nvSpPr>
          <p:cNvPr id="3" name="Content Placeholder 2"/>
          <p:cNvSpPr>
            <a:spLocks noGrp="1"/>
          </p:cNvSpPr>
          <p:nvPr>
            <p:ph idx="1"/>
          </p:nvPr>
        </p:nvSpPr>
        <p:spPr>
          <a:xfrm>
            <a:off x="457200" y="2819400"/>
            <a:ext cx="8229600" cy="3535363"/>
          </a:xfrm>
        </p:spPr>
        <p:txBody>
          <a:bodyPr>
            <a:normAutofit/>
          </a:bodyPr>
          <a:lstStyle/>
          <a:p>
            <a:pPr>
              <a:buFont typeface="Arial" panose="020B0604020202020204" pitchFamily="34" charset="0"/>
              <a:buChar char="•"/>
            </a:pPr>
            <a:r>
              <a:rPr lang="en-US" sz="1800" dirty="0" smtClean="0">
                <a:solidFill>
                  <a:srgbClr val="000000"/>
                </a:solidFill>
              </a:rPr>
              <a:t> Affects </a:t>
            </a:r>
            <a:r>
              <a:rPr lang="en-US" sz="1800" dirty="0">
                <a:solidFill>
                  <a:srgbClr val="000000"/>
                </a:solidFill>
              </a:rPr>
              <a:t>Homeostatic </a:t>
            </a:r>
            <a:r>
              <a:rPr lang="en-US" sz="1800" dirty="0" smtClean="0">
                <a:solidFill>
                  <a:srgbClr val="000000"/>
                </a:solidFill>
              </a:rPr>
              <a:t>process</a:t>
            </a:r>
          </a:p>
          <a:p>
            <a:pPr>
              <a:buFont typeface="Arial" panose="020B0604020202020204" pitchFamily="34" charset="0"/>
              <a:buChar char="•"/>
            </a:pPr>
            <a:r>
              <a:rPr lang="en-US" sz="1800" dirty="0" smtClean="0">
                <a:solidFill>
                  <a:srgbClr val="000000"/>
                </a:solidFill>
              </a:rPr>
              <a:t> Adenosine </a:t>
            </a:r>
            <a:r>
              <a:rPr lang="en-US" sz="1800" dirty="0">
                <a:solidFill>
                  <a:srgbClr val="000000"/>
                </a:solidFill>
              </a:rPr>
              <a:t>accumulates during period of prolonged </a:t>
            </a:r>
            <a:r>
              <a:rPr lang="en-US" sz="1800" dirty="0" smtClean="0">
                <a:solidFill>
                  <a:srgbClr val="000000"/>
                </a:solidFill>
              </a:rPr>
              <a:t>wakefulness </a:t>
            </a:r>
          </a:p>
          <a:p>
            <a:pPr>
              <a:buFont typeface="Arial" panose="020B0604020202020204" pitchFamily="34" charset="0"/>
              <a:buChar char="•"/>
            </a:pPr>
            <a:r>
              <a:rPr lang="en-US" sz="1800" dirty="0" smtClean="0">
                <a:solidFill>
                  <a:srgbClr val="000000"/>
                </a:solidFill>
              </a:rPr>
              <a:t> Returns </a:t>
            </a:r>
            <a:r>
              <a:rPr lang="en-US" sz="1800" dirty="0">
                <a:solidFill>
                  <a:srgbClr val="000000"/>
                </a:solidFill>
              </a:rPr>
              <a:t>back to baseline after sleep </a:t>
            </a:r>
            <a:r>
              <a:rPr lang="en-US" sz="1800" dirty="0" smtClean="0">
                <a:solidFill>
                  <a:srgbClr val="000000"/>
                </a:solidFill>
              </a:rPr>
              <a:t>recovery</a:t>
            </a:r>
          </a:p>
          <a:p>
            <a:pPr>
              <a:buFont typeface="Arial" panose="020B0604020202020204" pitchFamily="34" charset="0"/>
              <a:buChar char="•"/>
            </a:pPr>
            <a:r>
              <a:rPr lang="en-US" sz="1800" dirty="0" smtClean="0">
                <a:solidFill>
                  <a:srgbClr val="000000"/>
                </a:solidFill>
              </a:rPr>
              <a:t> Adenosine </a:t>
            </a:r>
            <a:r>
              <a:rPr lang="en-US" sz="1800" dirty="0">
                <a:solidFill>
                  <a:srgbClr val="000000"/>
                </a:solidFill>
              </a:rPr>
              <a:t>inhibits cholinergic neurons involved in the </a:t>
            </a:r>
            <a:r>
              <a:rPr lang="en-US" sz="1800" dirty="0" smtClean="0">
                <a:solidFill>
                  <a:srgbClr val="000000"/>
                </a:solidFill>
              </a:rPr>
              <a:t>arousal</a:t>
            </a:r>
          </a:p>
          <a:p>
            <a:pPr>
              <a:buFont typeface="Arial" panose="020B0604020202020204" pitchFamily="34" charset="0"/>
              <a:buChar char="•"/>
            </a:pPr>
            <a:r>
              <a:rPr lang="en-US" sz="1800" dirty="0" smtClean="0">
                <a:solidFill>
                  <a:srgbClr val="000000"/>
                </a:solidFill>
              </a:rPr>
              <a:t> Caffeine </a:t>
            </a:r>
            <a:r>
              <a:rPr lang="en-US" sz="1800" dirty="0">
                <a:solidFill>
                  <a:srgbClr val="000000"/>
                </a:solidFill>
              </a:rPr>
              <a:t>– adenosine receptor antagonist – promotes wakefulness and reduces SWS (stage III) </a:t>
            </a:r>
            <a:r>
              <a:rPr lang="en-US" sz="1800" dirty="0" smtClean="0">
                <a:solidFill>
                  <a:srgbClr val="000000"/>
                </a:solidFill>
              </a:rPr>
              <a:t>sleep</a:t>
            </a:r>
            <a:endParaRPr lang="en-US" sz="1800"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838200" y="-680527"/>
            <a:ext cx="7629525" cy="1975926"/>
          </a:xfrm>
          <a:ln/>
        </p:spPr>
        <p:txBody>
          <a:bodyPr wrap="square">
            <a:spAutoFit/>
          </a:bodyPr>
          <a:lstStyle/>
          <a:p>
            <a:pPr>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3B3A"/>
                </a:solidFill>
                <a:latin typeface="Calibri Light" panose="020F0302020204030204" pitchFamily="34" charset="0"/>
                <a:cs typeface="Calibri Light" panose="020F0302020204030204" pitchFamily="34" charset="0"/>
              </a:rPr>
              <a:t/>
            </a:r>
            <a:br>
              <a:rPr lang="en-GB" dirty="0" smtClean="0">
                <a:solidFill>
                  <a:srgbClr val="003B3A"/>
                </a:solidFill>
                <a:latin typeface="Calibri Light" panose="020F0302020204030204" pitchFamily="34" charset="0"/>
                <a:cs typeface="Calibri Light" panose="020F0302020204030204" pitchFamily="34" charset="0"/>
              </a:rPr>
            </a:br>
            <a:r>
              <a:rPr lang="en-GB" dirty="0" smtClean="0">
                <a:solidFill>
                  <a:srgbClr val="003B3A"/>
                </a:solidFill>
                <a:latin typeface="Calibri" panose="020F0502020204030204" pitchFamily="34" charset="0"/>
                <a:cs typeface="Calibri" panose="020F0502020204030204" pitchFamily="34" charset="0"/>
              </a:rPr>
              <a:t/>
            </a:r>
            <a:br>
              <a:rPr lang="en-GB" dirty="0" smtClean="0">
                <a:solidFill>
                  <a:srgbClr val="003B3A"/>
                </a:solidFill>
                <a:latin typeface="Calibri" panose="020F0502020204030204" pitchFamily="34" charset="0"/>
                <a:cs typeface="Calibri" panose="020F0502020204030204" pitchFamily="34" charset="0"/>
              </a:rPr>
            </a:br>
            <a:r>
              <a:rPr lang="en-GB" dirty="0" smtClean="0">
                <a:solidFill>
                  <a:srgbClr val="003B3A"/>
                </a:solidFill>
                <a:latin typeface="Calibri" panose="020F0502020204030204" pitchFamily="34" charset="0"/>
                <a:cs typeface="Calibri" panose="020F0502020204030204" pitchFamily="34" charset="0"/>
              </a:rPr>
              <a:t>Caffeine </a:t>
            </a:r>
            <a:r>
              <a:rPr lang="en-GB" dirty="0">
                <a:solidFill>
                  <a:srgbClr val="003B3A"/>
                </a:solidFill>
                <a:latin typeface="Calibri" panose="020F0502020204030204" pitchFamily="34" charset="0"/>
                <a:cs typeface="Calibri" panose="020F0502020204030204" pitchFamily="34" charset="0"/>
              </a:rPr>
              <a:t>Content</a:t>
            </a:r>
            <a:endParaRPr lang="en-GB" dirty="0">
              <a:latin typeface="Calibri" panose="020F0502020204030204" pitchFamily="34" charset="0"/>
              <a:cs typeface="Calibri" panose="020F0502020204030204" pitchFamily="34" charset="0"/>
            </a:endParaRPr>
          </a:p>
        </p:txBody>
      </p:sp>
      <p:sp>
        <p:nvSpPr>
          <p:cNvPr id="55302" name="Text Box 6"/>
          <p:cNvSpPr txBox="1">
            <a:spLocks noChangeArrowheads="1"/>
          </p:cNvSpPr>
          <p:nvPr/>
        </p:nvSpPr>
        <p:spPr bwMode="auto">
          <a:xfrm>
            <a:off x="60325" y="6324600"/>
            <a:ext cx="244475" cy="304800"/>
          </a:xfrm>
          <a:prstGeom prst="rect">
            <a:avLst/>
          </a:prstGeom>
          <a:noFill/>
          <a:ln w="9525">
            <a:noFill/>
            <a:round/>
            <a:headEnd/>
            <a:tailEnd/>
          </a:ln>
          <a:effectLst/>
        </p:spPr>
        <p:txBody>
          <a:bodyPr wrap="none" anchor="ctr"/>
          <a:lstStyle/>
          <a:p>
            <a:endParaRPr lang="en-US"/>
          </a:p>
        </p:txBody>
      </p:sp>
      <p:graphicFrame>
        <p:nvGraphicFramePr>
          <p:cNvPr id="55370" name="Group 74"/>
          <p:cNvGraphicFramePr>
            <a:graphicFrameLocks noGrp="1"/>
          </p:cNvGraphicFramePr>
          <p:nvPr>
            <p:extLst>
              <p:ext uri="{D42A27DB-BD31-4B8C-83A1-F6EECF244321}">
                <p14:modId xmlns:p14="http://schemas.microsoft.com/office/powerpoint/2010/main" val="1204928479"/>
              </p:ext>
            </p:extLst>
          </p:nvPr>
        </p:nvGraphicFramePr>
        <p:xfrm>
          <a:off x="914400" y="1447799"/>
          <a:ext cx="7543800" cy="4419601"/>
        </p:xfrm>
        <a:graphic>
          <a:graphicData uri="http://schemas.openxmlformats.org/drawingml/2006/table">
            <a:tbl>
              <a:tblPr/>
              <a:tblGrid>
                <a:gridCol w="2750344">
                  <a:extLst>
                    <a:ext uri="{9D8B030D-6E8A-4147-A177-3AD203B41FA5}">
                      <a16:colId xmlns:a16="http://schemas.microsoft.com/office/drawing/2014/main" val="20000"/>
                    </a:ext>
                  </a:extLst>
                </a:gridCol>
                <a:gridCol w="2278856">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723373">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1" i="0" u="none" strike="noStrike" cap="none" normalizeH="0" baseline="0">
                          <a:ln>
                            <a:noFill/>
                          </a:ln>
                          <a:solidFill>
                            <a:srgbClr val="388489"/>
                          </a:solidFill>
                          <a:effectLst/>
                          <a:latin typeface="Arial" charset="0"/>
                          <a:ea typeface="Lucida Sans Unicode" pitchFamily="34" charset="0"/>
                          <a:cs typeface="Lucida Sans Unicode" pitchFamily="34" charset="0"/>
                        </a:rPr>
                        <a:t/>
                      </a:r>
                      <a:br>
                        <a:rPr kumimoji="0" lang="en-US" sz="2200" b="1" i="0" u="none" strike="noStrike" cap="none" normalizeH="0" baseline="0">
                          <a:ln>
                            <a:noFill/>
                          </a:ln>
                          <a:solidFill>
                            <a:srgbClr val="388489"/>
                          </a:solidFill>
                          <a:effectLst/>
                          <a:latin typeface="Arial" charset="0"/>
                          <a:ea typeface="Lucida Sans Unicode" pitchFamily="34" charset="0"/>
                          <a:cs typeface="Lucida Sans Unicode" pitchFamily="34" charset="0"/>
                        </a:rPr>
                      </a:br>
                      <a:r>
                        <a:rPr kumimoji="0" lang="en-US" sz="2200" b="1" i="0" u="none" strike="noStrike" cap="none" normalizeH="0" baseline="0">
                          <a:ln>
                            <a:noFill/>
                          </a:ln>
                          <a:solidFill>
                            <a:schemeClr val="tx1"/>
                          </a:solidFill>
                          <a:effectLst/>
                          <a:latin typeface="Arial" charset="0"/>
                          <a:ea typeface="Lucida Sans Unicode" pitchFamily="34" charset="0"/>
                          <a:cs typeface="Lucida Sans Unicode" pitchFamily="34"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amma/>
                            <a:shade val="79216"/>
                            <a:invGamma/>
                          </a:schemeClr>
                        </a:gs>
                        <a:gs pos="100000">
                          <a:schemeClr val="bg1"/>
                        </a:gs>
                      </a:gsLst>
                      <a:lin ang="5400000" scaled="1"/>
                    </a:grad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1" i="0" u="none" strike="noStrike" cap="none" normalizeH="0" baseline="0" dirty="0">
                          <a:ln>
                            <a:noFill/>
                          </a:ln>
                          <a:solidFill>
                            <a:srgbClr val="388489"/>
                          </a:solidFill>
                          <a:effectLst/>
                          <a:latin typeface="Arial" charset="0"/>
                          <a:ea typeface="Lucida Sans Unicode" pitchFamily="34" charset="0"/>
                          <a:cs typeface="Lucida Sans Unicode" pitchFamily="34" charset="0"/>
                        </a:rPr>
                        <a:t/>
                      </a:r>
                      <a:br>
                        <a:rPr kumimoji="0" lang="en-US" sz="2200" b="1" i="0" u="none" strike="noStrike" cap="none" normalizeH="0" baseline="0" dirty="0">
                          <a:ln>
                            <a:noFill/>
                          </a:ln>
                          <a:solidFill>
                            <a:srgbClr val="388489"/>
                          </a:solidFill>
                          <a:effectLst/>
                          <a:latin typeface="Arial" charset="0"/>
                          <a:ea typeface="Lucida Sans Unicode" pitchFamily="34" charset="0"/>
                          <a:cs typeface="Lucida Sans Unicode" pitchFamily="34" charset="0"/>
                        </a:rPr>
                      </a:br>
                      <a:r>
                        <a:rPr kumimoji="0" lang="en-US" sz="2200" b="1" i="0" u="none" strike="noStrike" cap="none" normalizeH="0" baseline="0" dirty="0">
                          <a:ln>
                            <a:noFill/>
                          </a:ln>
                          <a:solidFill>
                            <a:srgbClr val="388489"/>
                          </a:solidFill>
                          <a:effectLst/>
                          <a:latin typeface="Arial" charset="0"/>
                          <a:ea typeface="Lucida Sans Unicode" pitchFamily="34" charset="0"/>
                          <a:cs typeface="Lucida Sans Unicode" pitchFamily="34" charset="0"/>
                        </a:rPr>
                        <a:t>Serving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amma/>
                            <a:shade val="79216"/>
                            <a:invGamma/>
                          </a:schemeClr>
                        </a:gs>
                        <a:gs pos="100000">
                          <a:schemeClr val="bg1"/>
                        </a:gs>
                      </a:gsLst>
                      <a:lin ang="5400000" scaled="1"/>
                    </a:grad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1" i="0" u="none" strike="noStrike" cap="none" normalizeH="0" baseline="0">
                          <a:ln>
                            <a:noFill/>
                          </a:ln>
                          <a:solidFill>
                            <a:srgbClr val="388489"/>
                          </a:solidFill>
                          <a:effectLst/>
                          <a:latin typeface="Arial" charset="0"/>
                          <a:ea typeface="Lucida Sans Unicode" pitchFamily="34" charset="0"/>
                          <a:cs typeface="Lucida Sans Unicode" pitchFamily="34" charset="0"/>
                        </a:rPr>
                        <a:t/>
                      </a:r>
                      <a:br>
                        <a:rPr kumimoji="0" lang="en-US" sz="2200" b="1" i="0" u="none" strike="noStrike" cap="none" normalizeH="0" baseline="0">
                          <a:ln>
                            <a:noFill/>
                          </a:ln>
                          <a:solidFill>
                            <a:srgbClr val="388489"/>
                          </a:solidFill>
                          <a:effectLst/>
                          <a:latin typeface="Arial" charset="0"/>
                          <a:ea typeface="Lucida Sans Unicode" pitchFamily="34" charset="0"/>
                          <a:cs typeface="Lucida Sans Unicode" pitchFamily="34" charset="0"/>
                        </a:rPr>
                      </a:br>
                      <a:r>
                        <a:rPr kumimoji="0" lang="en-US" sz="2200" b="1" i="0" u="none" strike="noStrike" cap="none" normalizeH="0" baseline="0">
                          <a:ln>
                            <a:noFill/>
                          </a:ln>
                          <a:solidFill>
                            <a:srgbClr val="388489"/>
                          </a:solidFill>
                          <a:effectLst/>
                          <a:latin typeface="Arial" charset="0"/>
                          <a:ea typeface="Lucida Sans Unicode" pitchFamily="34" charset="0"/>
                          <a:cs typeface="Lucida Sans Unicode" pitchFamily="34" charset="0"/>
                        </a:rPr>
                        <a:t>Caffeine (mg)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amma/>
                            <a:shade val="79216"/>
                            <a:invGamma/>
                          </a:schemeClr>
                        </a:gs>
                        <a:gs pos="100000">
                          <a:schemeClr val="bg1"/>
                        </a:gs>
                      </a:gsLst>
                      <a:lin ang="5400000" scaled="1"/>
                    </a:gradFill>
                  </a:tcPr>
                </a:tc>
                <a:extLst>
                  <a:ext uri="{0D108BD9-81ED-4DB2-BD59-A6C34878D82A}">
                    <a16:rowId xmlns:a16="http://schemas.microsoft.com/office/drawing/2014/main" val="10000"/>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Cola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rPr>
                        <a:t>8 </a:t>
                      </a:r>
                      <a:r>
                        <a:rPr kumimoji="0" lang="en-US" sz="2000" b="0" i="1" u="none" strike="noStrike" cap="none" normalizeH="0" baseline="0" dirty="0" err="1">
                          <a:ln>
                            <a:noFill/>
                          </a:ln>
                          <a:solidFill>
                            <a:srgbClr val="008080"/>
                          </a:solidFill>
                          <a:effectLst/>
                          <a:latin typeface="Arial" charset="0"/>
                          <a:ea typeface="Lucida Sans Unicode" pitchFamily="34" charset="0"/>
                          <a:cs typeface="Lucida Sans Unicode" pitchFamily="34" charset="0"/>
                        </a:rPr>
                        <a:t>oz</a:t>
                      </a:r>
                      <a:endPar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30 -- 45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rPr>
                        <a:t>8 </a:t>
                      </a:r>
                      <a:r>
                        <a:rPr kumimoji="0" lang="en-US" sz="2000" b="0" i="1" u="none" strike="noStrike" cap="none" normalizeH="0" baseline="0" dirty="0" err="1">
                          <a:ln>
                            <a:noFill/>
                          </a:ln>
                          <a:solidFill>
                            <a:srgbClr val="008080"/>
                          </a:solidFill>
                          <a:effectLst/>
                          <a:latin typeface="Arial" charset="0"/>
                          <a:ea typeface="Lucida Sans Unicode" pitchFamily="34" charset="0"/>
                          <a:cs typeface="Lucida Sans Unicode" pitchFamily="34" charset="0"/>
                        </a:rPr>
                        <a:t>oz</a:t>
                      </a:r>
                      <a:endPar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10 – 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Orange soda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8 oz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0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Mountain Dew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8 oz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Red Bull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330 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Drip Coffee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7 oz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110 – 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Starbucks Grande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16 oz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260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a:ln>
                            <a:noFill/>
                          </a:ln>
                          <a:solidFill>
                            <a:srgbClr val="000000"/>
                          </a:solidFill>
                          <a:effectLst/>
                          <a:latin typeface="Arial" charset="0"/>
                          <a:ea typeface="Lucida Sans Unicode" pitchFamily="34" charset="0"/>
                          <a:cs typeface="Lucida Sans Unicode" pitchFamily="34" charset="0"/>
                        </a:rPr>
                        <a:t>No-Doze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 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0692">
                <a:tc>
                  <a:txBody>
                    <a:bodyPr/>
                    <a:lstStyle/>
                    <a:p>
                      <a:pPr marL="0" marR="0" lvl="0" indent="0" algn="l"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200" b="0" i="0" u="none" strike="noStrike" cap="none" normalizeH="0" baseline="0" dirty="0" err="1">
                          <a:ln>
                            <a:noFill/>
                          </a:ln>
                          <a:solidFill>
                            <a:srgbClr val="000000"/>
                          </a:solidFill>
                          <a:effectLst/>
                          <a:latin typeface="Arial" charset="0"/>
                          <a:ea typeface="Lucida Sans Unicode" pitchFamily="34" charset="0"/>
                          <a:cs typeface="Lucida Sans Unicode" pitchFamily="34" charset="0"/>
                        </a:rPr>
                        <a:t>Vivarin</a:t>
                      </a:r>
                      <a:endParaRPr kumimoji="0" lang="en-US" sz="2200" b="0" i="0" u="none" strike="noStrike" cap="none" normalizeH="0" baseline="0" dirty="0">
                        <a:ln>
                          <a:noFill/>
                        </a:ln>
                        <a:solidFill>
                          <a:srgbClr val="000000"/>
                        </a:solidFill>
                        <a:effectLst/>
                        <a:latin typeface="Arial" charset="0"/>
                        <a:ea typeface="Lucida Sans Unicode" pitchFamily="34" charset="0"/>
                        <a:cs typeface="Lucida Sans Unicod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a:ln>
                            <a:noFill/>
                          </a:ln>
                          <a:solidFill>
                            <a:srgbClr val="008080"/>
                          </a:solidFill>
                          <a:effectLst/>
                          <a:latin typeface="Arial" charset="0"/>
                          <a:ea typeface="Lucida Sans Unicode" pitchFamily="34" charset="0"/>
                          <a:cs typeface="Lucida Sans Unicode" pitchFamily="34" charset="0"/>
                        </a:rPr>
                        <a:t>1 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7000"/>
                        </a:lnSpc>
                        <a:spcBef>
                          <a:spcPts val="800"/>
                        </a:spcBef>
                        <a:spcAft>
                          <a:spcPct val="0"/>
                        </a:spcAft>
                        <a:buClr>
                          <a:srgbClr val="000000"/>
                        </a:buClr>
                        <a:buSzPct val="100000"/>
                        <a:buFont typeface="Arial" charset="0"/>
                        <a:buNone/>
                        <a:tabLst/>
                      </a:pPr>
                      <a:r>
                        <a:rPr kumimoji="0" lang="en-US" sz="2000" b="0" i="1" u="none" strike="noStrike" cap="none" normalizeH="0" baseline="0" dirty="0">
                          <a:ln>
                            <a:noFill/>
                          </a:ln>
                          <a:solidFill>
                            <a:srgbClr val="008080"/>
                          </a:solidFill>
                          <a:effectLst/>
                          <a:latin typeface="Arial" charset="0"/>
                          <a:ea typeface="Lucida Sans Unicode" pitchFamily="34" charset="0"/>
                          <a:cs typeface="Lucida Sans Unicode"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latin typeface="+mn-lt"/>
              </a:rPr>
              <a:t>Anchor Sleep</a:t>
            </a:r>
          </a:p>
        </p:txBody>
      </p:sp>
      <p:sp>
        <p:nvSpPr>
          <p:cNvPr id="3" name="Content Placeholder 2"/>
          <p:cNvSpPr>
            <a:spLocks noGrp="1"/>
          </p:cNvSpPr>
          <p:nvPr>
            <p:ph idx="1"/>
          </p:nvPr>
        </p:nvSpPr>
        <p:spPr>
          <a:xfrm>
            <a:off x="457200" y="2514600"/>
            <a:ext cx="8229600" cy="3352800"/>
          </a:xfrm>
        </p:spPr>
        <p:txBody>
          <a:bodyPr>
            <a:normAutofit/>
          </a:bodyPr>
          <a:lstStyle/>
          <a:p>
            <a:pPr>
              <a:buFont typeface="Arial" panose="020B0604020202020204" pitchFamily="34" charset="0"/>
              <a:buChar char="•"/>
            </a:pPr>
            <a:r>
              <a:rPr lang="en-US" dirty="0" smtClean="0">
                <a:solidFill>
                  <a:srgbClr val="000000"/>
                </a:solidFill>
              </a:rPr>
              <a:t> Solid </a:t>
            </a:r>
            <a:r>
              <a:rPr lang="en-US" dirty="0">
                <a:solidFill>
                  <a:srgbClr val="000000"/>
                </a:solidFill>
              </a:rPr>
              <a:t>sleep for at least  4 hours after </a:t>
            </a:r>
            <a:r>
              <a:rPr lang="en-US" dirty="0" smtClean="0">
                <a:solidFill>
                  <a:srgbClr val="000000"/>
                </a:solidFill>
              </a:rPr>
              <a:t>coming </a:t>
            </a:r>
            <a:r>
              <a:rPr lang="en-US" dirty="0">
                <a:solidFill>
                  <a:srgbClr val="000000"/>
                </a:solidFill>
              </a:rPr>
              <a:t>off </a:t>
            </a:r>
            <a:r>
              <a:rPr lang="en-US" dirty="0" smtClean="0">
                <a:solidFill>
                  <a:srgbClr val="000000"/>
                </a:solidFill>
              </a:rPr>
              <a:t>shift</a:t>
            </a:r>
            <a:endParaRPr lang="en-US" dirty="0">
              <a:solidFill>
                <a:srgbClr val="000000"/>
              </a:solidFill>
            </a:endParaRPr>
          </a:p>
          <a:p>
            <a:pPr>
              <a:buFont typeface="Arial" panose="020B0604020202020204" pitchFamily="34" charset="0"/>
              <a:buChar char="•"/>
            </a:pPr>
            <a:r>
              <a:rPr lang="en-US" dirty="0" smtClean="0">
                <a:solidFill>
                  <a:srgbClr val="000000"/>
                </a:solidFill>
              </a:rPr>
              <a:t> May </a:t>
            </a:r>
            <a:r>
              <a:rPr lang="en-US" dirty="0">
                <a:solidFill>
                  <a:srgbClr val="000000"/>
                </a:solidFill>
              </a:rPr>
              <a:t>allow intermittent naps for 3 hours prior to start of the next shift based on domestic obligations</a:t>
            </a:r>
            <a:r>
              <a:rPr lang="en-US" dirty="0" smtClean="0">
                <a:solidFill>
                  <a:srgbClr val="000000"/>
                </a:solidFill>
              </a:rPr>
              <a:t>.</a:t>
            </a:r>
            <a:endParaRPr lang="en-US"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143000"/>
            <a:ext cx="7543801" cy="594361"/>
          </a:xfrm>
        </p:spPr>
        <p:txBody>
          <a:bodyPr>
            <a:normAutofit fontScale="90000"/>
          </a:bodyPr>
          <a:lstStyle/>
          <a:p>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dirty="0">
                <a:solidFill>
                  <a:srgbClr val="003B3A"/>
                </a:solidFill>
                <a:latin typeface="Georgia" pitchFamily="18" charset="0"/>
              </a:rPr>
              <a:t/>
            </a:r>
            <a:br>
              <a:rPr lang="en-GB" dirty="0">
                <a:solidFill>
                  <a:srgbClr val="003B3A"/>
                </a:solidFill>
                <a:latin typeface="Georgia" pitchFamily="18" charset="0"/>
              </a:rPr>
            </a:br>
            <a:r>
              <a:rPr lang="en-GB" dirty="0" smtClean="0">
                <a:solidFill>
                  <a:srgbClr val="003B3A"/>
                </a:solidFill>
                <a:latin typeface="Georgia" pitchFamily="18" charset="0"/>
              </a:rPr>
              <a:t/>
            </a:r>
            <a:br>
              <a:rPr lang="en-GB" dirty="0" smtClean="0">
                <a:solidFill>
                  <a:srgbClr val="003B3A"/>
                </a:solidFill>
                <a:latin typeface="Georgia" pitchFamily="18" charset="0"/>
              </a:rPr>
            </a:br>
            <a:r>
              <a:rPr lang="en-GB" sz="5300" dirty="0" smtClean="0">
                <a:solidFill>
                  <a:srgbClr val="003B3A"/>
                </a:solidFill>
                <a:latin typeface="Calibri" panose="020F0502020204030204" pitchFamily="34" charset="0"/>
                <a:cs typeface="Calibri" panose="020F0502020204030204" pitchFamily="34" charset="0"/>
              </a:rPr>
              <a:t>Physical</a:t>
            </a:r>
            <a:r>
              <a:rPr lang="en-GB" sz="5300" dirty="0" smtClean="0">
                <a:solidFill>
                  <a:srgbClr val="003B3A"/>
                </a:solidFill>
                <a:latin typeface="Calibri Light" panose="020F0302020204030204" pitchFamily="34" charset="0"/>
                <a:cs typeface="Calibri Light" panose="020F0302020204030204" pitchFamily="34" charset="0"/>
              </a:rPr>
              <a:t> </a:t>
            </a:r>
            <a:r>
              <a:rPr lang="en-GB" sz="5300" dirty="0" smtClean="0">
                <a:solidFill>
                  <a:srgbClr val="003B3A"/>
                </a:solidFill>
                <a:latin typeface="+mn-lt"/>
                <a:cs typeface="Calibri Light" panose="020F0302020204030204" pitchFamily="34" charset="0"/>
              </a:rPr>
              <a:t>Activity</a:t>
            </a:r>
            <a:endParaRPr lang="en-US" sz="5300" dirty="0">
              <a:latin typeface="+mn-lt"/>
              <a:cs typeface="Calibri Light" panose="020F0302020204030204" pitchFamily="34" charset="0"/>
            </a:endParaRPr>
          </a:p>
        </p:txBody>
      </p:sp>
      <p:sp>
        <p:nvSpPr>
          <p:cNvPr id="3" name="Content Placeholder 2"/>
          <p:cNvSpPr>
            <a:spLocks noGrp="1"/>
          </p:cNvSpPr>
          <p:nvPr>
            <p:ph idx="1"/>
          </p:nvPr>
        </p:nvSpPr>
        <p:spPr>
          <a:xfrm>
            <a:off x="822959" y="2133600"/>
            <a:ext cx="7543801" cy="3735494"/>
          </a:xfrm>
        </p:spPr>
        <p:txBody>
          <a:bodyPr>
            <a:normAutofit/>
          </a:bodyPr>
          <a:lstStyle/>
          <a:p>
            <a:r>
              <a:rPr lang="en-US" b="1" dirty="0">
                <a:solidFill>
                  <a:srgbClr val="000000"/>
                </a:solidFill>
              </a:rPr>
              <a:t>Engage in some physical activity in the last few hours of your </a:t>
            </a:r>
            <a:r>
              <a:rPr lang="en-US" b="1" dirty="0" smtClean="0">
                <a:solidFill>
                  <a:srgbClr val="000000"/>
                </a:solidFill>
              </a:rPr>
              <a:t>shift</a:t>
            </a:r>
          </a:p>
          <a:p>
            <a:endParaRPr lang="en-US" sz="3200" dirty="0">
              <a:solidFill>
                <a:srgbClr val="000000"/>
              </a:solidFill>
            </a:endParaRPr>
          </a:p>
          <a:p>
            <a:pPr lvl="1">
              <a:buFont typeface="Arial" panose="020B0604020202020204" pitchFamily="34" charset="0"/>
              <a:buChar char="•"/>
            </a:pPr>
            <a:r>
              <a:rPr lang="en-US" dirty="0">
                <a:solidFill>
                  <a:srgbClr val="000000"/>
                </a:solidFill>
              </a:rPr>
              <a:t>Stand up </a:t>
            </a:r>
            <a:r>
              <a:rPr lang="en-US" dirty="0" smtClean="0">
                <a:solidFill>
                  <a:srgbClr val="000000"/>
                </a:solidFill>
              </a:rPr>
              <a:t>frequently</a:t>
            </a:r>
          </a:p>
          <a:p>
            <a:pPr lvl="1">
              <a:buFont typeface="Arial" panose="020B0604020202020204" pitchFamily="34" charset="0"/>
              <a:buChar char="•"/>
            </a:pPr>
            <a:r>
              <a:rPr lang="en-US" dirty="0" smtClean="0">
                <a:solidFill>
                  <a:srgbClr val="000000"/>
                </a:solidFill>
              </a:rPr>
              <a:t>Stretch</a:t>
            </a:r>
          </a:p>
          <a:p>
            <a:pPr lvl="1">
              <a:buFont typeface="Arial" panose="020B0604020202020204" pitchFamily="34" charset="0"/>
              <a:buChar char="•"/>
            </a:pPr>
            <a:r>
              <a:rPr lang="en-US" dirty="0" smtClean="0">
                <a:solidFill>
                  <a:srgbClr val="000000"/>
                </a:solidFill>
              </a:rPr>
              <a:t>Walk around</a:t>
            </a:r>
          </a:p>
          <a:p>
            <a:pPr lvl="1">
              <a:buFont typeface="Arial" panose="020B0604020202020204" pitchFamily="34" charset="0"/>
              <a:buChar char="•"/>
            </a:pPr>
            <a:r>
              <a:rPr lang="en-US" dirty="0" smtClean="0">
                <a:solidFill>
                  <a:srgbClr val="000000"/>
                </a:solidFill>
              </a:rPr>
              <a:t>Go </a:t>
            </a:r>
            <a:r>
              <a:rPr lang="en-US" dirty="0">
                <a:solidFill>
                  <a:srgbClr val="000000"/>
                </a:solidFill>
              </a:rPr>
              <a:t>outside if you </a:t>
            </a:r>
            <a:r>
              <a:rPr lang="en-US" dirty="0" smtClean="0">
                <a:solidFill>
                  <a:srgbClr val="000000"/>
                </a:solidFill>
              </a:rPr>
              <a:t>can </a:t>
            </a:r>
            <a:endParaRPr lang="en-US" dirty="0">
              <a:solidFill>
                <a:srgbClr val="000000"/>
              </a:solidFill>
            </a:endParaRPr>
          </a:p>
          <a:p>
            <a:endParaRPr lang="en-US" sz="32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Float</a:t>
            </a:r>
          </a:p>
        </p:txBody>
      </p:sp>
      <p:pic>
        <p:nvPicPr>
          <p:cNvPr id="6" name="Content Placeholder 5"/>
          <p:cNvPicPr>
            <a:picLocks noGrp="1" noChangeAspect="1"/>
          </p:cNvPicPr>
          <p:nvPr>
            <p:ph idx="1"/>
          </p:nvPr>
        </p:nvPicPr>
        <p:blipFill>
          <a:blip r:embed="rId2"/>
          <a:stretch>
            <a:fillRect/>
          </a:stretch>
        </p:blipFill>
        <p:spPr>
          <a:xfrm>
            <a:off x="1600200" y="2209800"/>
            <a:ext cx="5245100" cy="3503727"/>
          </a:xfrm>
        </p:spPr>
      </p:pic>
    </p:spTree>
    <p:extLst>
      <p:ext uri="{BB962C8B-B14F-4D97-AF65-F5344CB8AC3E}">
        <p14:creationId xmlns:p14="http://schemas.microsoft.com/office/powerpoint/2010/main" val="1317382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457200" y="152400"/>
            <a:ext cx="8420100" cy="1707776"/>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How </a:t>
            </a:r>
            <a:r>
              <a:rPr lang="en-GB" sz="4800" dirty="0">
                <a:solidFill>
                  <a:srgbClr val="003B3A"/>
                </a:solidFill>
              </a:rPr>
              <a:t>to Survive Night Float</a:t>
            </a:r>
          </a:p>
        </p:txBody>
      </p:sp>
      <p:sp>
        <p:nvSpPr>
          <p:cNvPr id="73735" name="Rectangle 7"/>
          <p:cNvSpPr>
            <a:spLocks noChangeArrowheads="1"/>
          </p:cNvSpPr>
          <p:nvPr/>
        </p:nvSpPr>
        <p:spPr bwMode="auto">
          <a:xfrm>
            <a:off x="381000" y="2590800"/>
            <a:ext cx="8305800" cy="2941638"/>
          </a:xfrm>
          <a:prstGeom prst="rect">
            <a:avLst/>
          </a:prstGeom>
          <a:noFill/>
          <a:ln w="9525">
            <a:noFill/>
            <a:round/>
            <a:headEnd/>
            <a:tailEnd/>
          </a:ln>
          <a:effectLst/>
        </p:spPr>
        <p:txBody>
          <a:bodyPr lIns="90000" tIns="46800" rIns="90000" bIns="46800"/>
          <a:lstStyle/>
          <a:p>
            <a:pPr marL="285750" indent="-28575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Protect your </a:t>
            </a:r>
            <a:r>
              <a:rPr lang="en-GB" dirty="0" smtClean="0"/>
              <a:t>sleep</a:t>
            </a:r>
          </a:p>
          <a:p>
            <a:pPr marL="285750" indent="-28575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t>Nap </a:t>
            </a:r>
            <a:r>
              <a:rPr lang="en-GB" dirty="0"/>
              <a:t>before </a:t>
            </a:r>
            <a:r>
              <a:rPr lang="en-GB" dirty="0" smtClean="0"/>
              <a:t>work</a:t>
            </a:r>
          </a:p>
          <a:p>
            <a:pPr marL="285750" indent="-28575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t>Consider </a:t>
            </a:r>
            <a:r>
              <a:rPr lang="en-GB" dirty="0"/>
              <a:t>“splitting” sleep into two four hour </a:t>
            </a:r>
            <a:r>
              <a:rPr lang="en-GB" dirty="0" smtClean="0"/>
              <a:t>periods</a:t>
            </a:r>
          </a:p>
          <a:p>
            <a:pPr marL="285750" indent="-28575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t>Have </a:t>
            </a:r>
            <a:r>
              <a:rPr lang="en-GB" dirty="0"/>
              <a:t>as much exposure to bright light as possible when you need to be </a:t>
            </a:r>
            <a:r>
              <a:rPr lang="en-GB" dirty="0" smtClean="0"/>
              <a:t>alert</a:t>
            </a:r>
          </a:p>
          <a:p>
            <a:pPr marL="285750" indent="-28575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t>If </a:t>
            </a:r>
            <a:r>
              <a:rPr lang="en-GB" dirty="0"/>
              <a:t>you want to go home and sleep, avoid light exposure in the morning after night shift (wear dark glasses driving home from work).</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28600" y="228600"/>
            <a:ext cx="8534400" cy="1497462"/>
          </a:xfrm>
          <a:prstGeom prst="rect">
            <a:avLst/>
          </a:prstGeom>
          <a:noFill/>
          <a:ln w="9525">
            <a:noFill/>
            <a:round/>
            <a:headEnd/>
            <a:tailEnd/>
          </a:ln>
          <a:effectLst/>
        </p:spPr>
        <p:txBody>
          <a:bodyPr lIns="90000" tIns="46800" rIns="90000" bIns="46800">
            <a:spAutoFit/>
          </a:bodyPr>
          <a:lstStyle/>
          <a:p>
            <a:pPr>
              <a:spcBef>
                <a:spcPts val="225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250"/>
              </a:spcBef>
              <a:buClr>
                <a:srgbClr val="009999"/>
              </a:buClr>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003B3A"/>
                </a:solidFill>
              </a:rPr>
              <a:t>How </a:t>
            </a:r>
            <a:r>
              <a:rPr lang="en-GB" sz="3600" dirty="0">
                <a:solidFill>
                  <a:srgbClr val="003B3A"/>
                </a:solidFill>
              </a:rPr>
              <a:t>the Circadian Clock Impacts You</a:t>
            </a:r>
          </a:p>
        </p:txBody>
      </p:sp>
      <p:sp>
        <p:nvSpPr>
          <p:cNvPr id="17411" name="Text Box 3"/>
          <p:cNvSpPr txBox="1">
            <a:spLocks noChangeArrowheads="1"/>
          </p:cNvSpPr>
          <p:nvPr/>
        </p:nvSpPr>
        <p:spPr bwMode="auto">
          <a:xfrm>
            <a:off x="4876800" y="1905000"/>
            <a:ext cx="3886200" cy="4249498"/>
          </a:xfrm>
          <a:prstGeom prst="rect">
            <a:avLst/>
          </a:prstGeom>
          <a:noFill/>
          <a:ln w="9525">
            <a:noFill/>
            <a:round/>
            <a:headEnd/>
            <a:tailEnd/>
          </a:ln>
          <a:effectLst/>
        </p:spPr>
        <p:txBody>
          <a:bodyPr wrap="square" lIns="90000" tIns="46800" rIns="90000" bIns="46800">
            <a:spAutoFit/>
          </a:bodyPr>
          <a:lstStyle/>
          <a:p>
            <a:pPr algn="l">
              <a:spcBef>
                <a:spcPts val="17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 It is easier to adapt to shifts in forward (clockwise) direction (day </a:t>
            </a:r>
            <a:r>
              <a:rPr lang="en-GB" sz="2400" dirty="0">
                <a:latin typeface="Symbol" pitchFamily="18" charset="2"/>
              </a:rPr>
              <a:t></a:t>
            </a:r>
            <a:r>
              <a:rPr lang="en-GB" sz="2400" dirty="0"/>
              <a:t> evening </a:t>
            </a:r>
            <a:r>
              <a:rPr lang="en-GB" sz="2400" dirty="0">
                <a:latin typeface="Symbol" pitchFamily="18" charset="2"/>
              </a:rPr>
              <a:t></a:t>
            </a:r>
            <a:r>
              <a:rPr lang="en-GB" sz="2400" dirty="0"/>
              <a:t> night).</a:t>
            </a:r>
          </a:p>
          <a:p>
            <a:pPr algn="l">
              <a:spcBef>
                <a:spcPts val="175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 Night owls may find it easier to adapt to night shifts.</a:t>
            </a:r>
          </a:p>
          <a:p>
            <a:pPr>
              <a:spcBef>
                <a:spcPts val="175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t> It is easier to stay up later (delay sleep) than to try to fall asleep earlier (advance sleep time)</a:t>
            </a:r>
            <a:endParaRPr lang="en-GB" sz="2400" dirty="0"/>
          </a:p>
        </p:txBody>
      </p:sp>
      <p:pic>
        <p:nvPicPr>
          <p:cNvPr id="2" name="Picture 1"/>
          <p:cNvPicPr>
            <a:picLocks noChangeAspect="1"/>
          </p:cNvPicPr>
          <p:nvPr/>
        </p:nvPicPr>
        <p:blipFill>
          <a:blip r:embed="rId3"/>
          <a:stretch>
            <a:fillRect/>
          </a:stretch>
        </p:blipFill>
        <p:spPr>
          <a:xfrm>
            <a:off x="457200" y="2514600"/>
            <a:ext cx="3993401" cy="2573098"/>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228600" y="152400"/>
            <a:ext cx="8229600" cy="1707776"/>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Adapting </a:t>
            </a:r>
            <a:r>
              <a:rPr lang="en-GB" sz="4800" dirty="0">
                <a:solidFill>
                  <a:srgbClr val="003B3A"/>
                </a:solidFill>
              </a:rPr>
              <a:t>to Night Shifts</a:t>
            </a:r>
          </a:p>
        </p:txBody>
      </p:sp>
      <p:sp>
        <p:nvSpPr>
          <p:cNvPr id="72711" name="Rectangle 7"/>
          <p:cNvSpPr>
            <a:spLocks noChangeArrowheads="1"/>
          </p:cNvSpPr>
          <p:nvPr/>
        </p:nvSpPr>
        <p:spPr bwMode="auto">
          <a:xfrm>
            <a:off x="533400" y="2362200"/>
            <a:ext cx="8229600" cy="3352800"/>
          </a:xfrm>
          <a:prstGeom prst="rect">
            <a:avLst/>
          </a:prstGeom>
          <a:noFill/>
          <a:ln w="9525">
            <a:noFill/>
            <a:round/>
            <a:headEnd/>
            <a:tailEnd/>
          </a:ln>
          <a:effectLst/>
        </p:spPr>
        <p:txBody>
          <a:bodyPr lIns="90000" tIns="46800" rIns="90000" bIns="46800"/>
          <a:lstStyle/>
          <a:p>
            <a:pPr algn="l">
              <a:spcBef>
                <a:spcPts val="7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600" b="1" dirty="0">
                <a:solidFill>
                  <a:srgbClr val="008080"/>
                </a:solidFill>
              </a:rPr>
              <a:t>Myth:</a:t>
            </a:r>
            <a:r>
              <a:rPr lang="en-GB" sz="2600" dirty="0">
                <a:solidFill>
                  <a:srgbClr val="FFFFFF"/>
                </a:solidFill>
              </a:rPr>
              <a:t>  </a:t>
            </a:r>
            <a:r>
              <a:rPr lang="en-GB" sz="2600" dirty="0"/>
              <a:t>“I get used to night shifts right away; no problem.”</a:t>
            </a:r>
          </a:p>
          <a:p>
            <a:pPr algn="l">
              <a:spcBef>
                <a:spcPts val="7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600" b="1" dirty="0">
                <a:solidFill>
                  <a:srgbClr val="008080"/>
                </a:solidFill>
              </a:rPr>
              <a:t>Fact:</a:t>
            </a:r>
            <a:r>
              <a:rPr lang="en-GB" sz="2600" dirty="0">
                <a:solidFill>
                  <a:srgbClr val="FFFFFF"/>
                </a:solidFill>
              </a:rPr>
              <a:t>    </a:t>
            </a:r>
            <a:r>
              <a:rPr lang="en-GB" sz="2600" dirty="0"/>
              <a:t>It takes at least a week for circadian rhythms and sleep</a:t>
            </a:r>
            <a:r>
              <a:rPr lang="en-GB" sz="2600" dirty="0">
                <a:solidFill>
                  <a:srgbClr val="FFFFFF"/>
                </a:solidFill>
              </a:rPr>
              <a:t> </a:t>
            </a:r>
            <a:r>
              <a:rPr lang="en-GB" sz="2600" dirty="0"/>
              <a:t>patterns to adjust.</a:t>
            </a:r>
            <a:r>
              <a:rPr lang="en-GB" sz="2600" dirty="0">
                <a:solidFill>
                  <a:srgbClr val="FFFFFF"/>
                </a:solidFill>
              </a:rPr>
              <a:t> </a:t>
            </a:r>
          </a:p>
          <a:p>
            <a:pPr algn="l">
              <a:spcBef>
                <a:spcPts val="700"/>
              </a:spcBef>
              <a:buClr>
                <a:srgbClr val="008080"/>
              </a:buClr>
              <a:tabLst>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600" b="1" dirty="0">
                <a:solidFill>
                  <a:srgbClr val="008080"/>
                </a:solidFill>
              </a:rPr>
              <a:t>Fact:</a:t>
            </a:r>
            <a:r>
              <a:rPr lang="en-GB" sz="2600" dirty="0">
                <a:solidFill>
                  <a:srgbClr val="FFFFFF"/>
                </a:solidFill>
              </a:rPr>
              <a:t>   </a:t>
            </a:r>
            <a:r>
              <a:rPr lang="en-GB" sz="2600" dirty="0"/>
              <a:t>Adjustment often includes physical and mental symptoms (think</a:t>
            </a:r>
            <a:r>
              <a:rPr lang="en-GB" sz="2600" dirty="0">
                <a:solidFill>
                  <a:srgbClr val="FFFFFF"/>
                </a:solidFill>
              </a:rPr>
              <a:t> </a:t>
            </a:r>
            <a:r>
              <a:rPr lang="en-GB" sz="2600" dirty="0"/>
              <a:t>jet lag).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0" name="Rectangle 10"/>
          <p:cNvSpPr>
            <a:spLocks noGrp="1" noChangeArrowheads="1"/>
          </p:cNvSpPr>
          <p:nvPr>
            <p:ph idx="1"/>
          </p:nvPr>
        </p:nvSpPr>
        <p:spPr>
          <a:xfrm>
            <a:off x="536575" y="2057400"/>
            <a:ext cx="8226425" cy="3686175"/>
          </a:xfrm>
        </p:spPr>
        <p:txBody>
          <a:bodyPr>
            <a:normAutofit fontScale="92500"/>
          </a:bodyPr>
          <a:lstStyle/>
          <a:p>
            <a:pPr>
              <a:buFont typeface="Arial" panose="020B0604020202020204" pitchFamily="34" charset="0"/>
              <a:buChar char="•"/>
            </a:pPr>
            <a:r>
              <a:rPr lang="en-GB" sz="2800" dirty="0" smtClean="0">
                <a:solidFill>
                  <a:schemeClr val="tx1"/>
                </a:solidFill>
              </a:rPr>
              <a:t> Realize </a:t>
            </a:r>
            <a:r>
              <a:rPr lang="en-GB" sz="2800" dirty="0">
                <a:solidFill>
                  <a:schemeClr val="tx1"/>
                </a:solidFill>
              </a:rPr>
              <a:t>that circadian rhythms and sleep needs are non-negotiable </a:t>
            </a:r>
          </a:p>
          <a:p>
            <a:pPr>
              <a:buFont typeface="Arial" panose="020B0604020202020204" pitchFamily="34" charset="0"/>
              <a:buChar char="•"/>
            </a:pPr>
            <a:r>
              <a:rPr lang="en-GB" sz="2800" dirty="0" smtClean="0">
                <a:solidFill>
                  <a:schemeClr val="tx1"/>
                </a:solidFill>
              </a:rPr>
              <a:t> Go </a:t>
            </a:r>
            <a:r>
              <a:rPr lang="en-GB" sz="2800" dirty="0">
                <a:solidFill>
                  <a:schemeClr val="tx1"/>
                </a:solidFill>
              </a:rPr>
              <a:t>to bed and get up at about the same time every day.</a:t>
            </a:r>
          </a:p>
          <a:p>
            <a:pPr>
              <a:buFont typeface="Arial" panose="020B0604020202020204" pitchFamily="34" charset="0"/>
              <a:buChar char="•"/>
            </a:pPr>
            <a:r>
              <a:rPr lang="en-GB" sz="2800" dirty="0" smtClean="0">
                <a:solidFill>
                  <a:schemeClr val="tx1"/>
                </a:solidFill>
              </a:rPr>
              <a:t> Develop </a:t>
            </a:r>
            <a:r>
              <a:rPr lang="en-GB" sz="2800" dirty="0">
                <a:solidFill>
                  <a:schemeClr val="tx1"/>
                </a:solidFill>
              </a:rPr>
              <a:t>a pre-sleep routine.</a:t>
            </a:r>
          </a:p>
          <a:p>
            <a:pPr>
              <a:buFont typeface="Arial" panose="020B0604020202020204" pitchFamily="34" charset="0"/>
              <a:buChar char="•"/>
            </a:pPr>
            <a:r>
              <a:rPr lang="en-GB" sz="2800" dirty="0" smtClean="0">
                <a:solidFill>
                  <a:schemeClr val="tx1"/>
                </a:solidFill>
              </a:rPr>
              <a:t> Use </a:t>
            </a:r>
            <a:r>
              <a:rPr lang="en-GB" sz="2800" dirty="0">
                <a:solidFill>
                  <a:schemeClr val="tx1"/>
                </a:solidFill>
              </a:rPr>
              <a:t>relaxation to help you fall asleep.</a:t>
            </a:r>
          </a:p>
          <a:p>
            <a:pPr>
              <a:buFont typeface="Arial" panose="020B0604020202020204" pitchFamily="34" charset="0"/>
              <a:buChar char="•"/>
            </a:pPr>
            <a:r>
              <a:rPr lang="en-GB" sz="2800" dirty="0" smtClean="0">
                <a:solidFill>
                  <a:schemeClr val="tx1"/>
                </a:solidFill>
              </a:rPr>
              <a:t> Protect </a:t>
            </a:r>
            <a:r>
              <a:rPr lang="en-GB" sz="2800" dirty="0">
                <a:solidFill>
                  <a:schemeClr val="tx1"/>
                </a:solidFill>
              </a:rPr>
              <a:t>your sleep time; enlist your family and friends!</a:t>
            </a:r>
          </a:p>
          <a:p>
            <a:pPr>
              <a:buFont typeface="Arial" panose="020B0604020202020204" pitchFamily="34" charset="0"/>
              <a:buChar char="•"/>
            </a:pPr>
            <a:r>
              <a:rPr lang="en-GB" sz="2800" dirty="0" smtClean="0">
                <a:solidFill>
                  <a:schemeClr val="tx1"/>
                </a:solidFill>
              </a:rPr>
              <a:t> Get </a:t>
            </a:r>
            <a:r>
              <a:rPr lang="en-GB" sz="2800" dirty="0">
                <a:solidFill>
                  <a:schemeClr val="tx1"/>
                </a:solidFill>
              </a:rPr>
              <a:t>7 - 9 hours before anticipated sleep loss</a:t>
            </a:r>
            <a:endParaRPr lang="en-US" sz="2800" dirty="0">
              <a:solidFill>
                <a:schemeClr val="tx1"/>
              </a:solidFill>
            </a:endParaRPr>
          </a:p>
        </p:txBody>
      </p:sp>
      <p:sp>
        <p:nvSpPr>
          <p:cNvPr id="56326" name="Text Box 6"/>
          <p:cNvSpPr txBox="1">
            <a:spLocks noChangeArrowheads="1"/>
          </p:cNvSpPr>
          <p:nvPr/>
        </p:nvSpPr>
        <p:spPr bwMode="auto">
          <a:xfrm>
            <a:off x="419100" y="228600"/>
            <a:ext cx="8305800" cy="1707776"/>
          </a:xfrm>
          <a:prstGeom prst="rect">
            <a:avLst/>
          </a:prstGeom>
          <a:noFill/>
          <a:ln w="9525">
            <a:noFill/>
            <a:round/>
            <a:headEnd/>
            <a:tailEnd/>
          </a:ln>
          <a:effectLst/>
        </p:spPr>
        <p:txBody>
          <a:bodyPr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Healthy </a:t>
            </a:r>
            <a:r>
              <a:rPr lang="en-GB" sz="4800" dirty="0">
                <a:solidFill>
                  <a:srgbClr val="003B3A"/>
                </a:solidFill>
              </a:rPr>
              <a:t>Sleep Habits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342900" y="152400"/>
            <a:ext cx="8305800" cy="1707776"/>
          </a:xfrm>
          <a:prstGeom prst="rect">
            <a:avLst/>
          </a:prstGeom>
          <a:noFill/>
          <a:ln w="9525">
            <a:noFill/>
            <a:round/>
            <a:headEnd/>
            <a:tailEnd/>
          </a:ln>
          <a:effectLst/>
        </p:spPr>
        <p:txBody>
          <a:bodyPr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Healthy </a:t>
            </a:r>
            <a:r>
              <a:rPr lang="en-GB" sz="4800" dirty="0">
                <a:solidFill>
                  <a:srgbClr val="003B3A"/>
                </a:solidFill>
              </a:rPr>
              <a:t>Sleep Habits</a:t>
            </a:r>
          </a:p>
        </p:txBody>
      </p:sp>
      <p:sp>
        <p:nvSpPr>
          <p:cNvPr id="57351" name="Rectangle 7"/>
          <p:cNvSpPr>
            <a:spLocks noChangeArrowheads="1"/>
          </p:cNvSpPr>
          <p:nvPr/>
        </p:nvSpPr>
        <p:spPr bwMode="auto">
          <a:xfrm>
            <a:off x="495300" y="1981200"/>
            <a:ext cx="8153400" cy="3200400"/>
          </a:xfrm>
          <a:prstGeom prst="rect">
            <a:avLst/>
          </a:prstGeom>
          <a:noFill/>
          <a:ln w="9525">
            <a:noFill/>
            <a:round/>
            <a:headEnd/>
            <a:tailEnd/>
          </a:ln>
          <a:effectLst/>
        </p:spPr>
        <p:txBody>
          <a:bodyPr lIns="90000" tIns="46800" rIns="90000" bIns="46800"/>
          <a:lstStyle/>
          <a:p>
            <a:pPr marL="342900" indent="-34290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t>Sleeping environment: </a:t>
            </a:r>
            <a:endParaRPr lang="en-GB" sz="2400" dirty="0" smtClean="0"/>
          </a:p>
          <a:p>
            <a:pPr marL="800100" lvl="1" indent="-342900">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t>Cooler temperature</a:t>
            </a:r>
          </a:p>
          <a:p>
            <a:pPr marL="800100" lvl="1" indent="-342900">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t>Dark </a:t>
            </a:r>
            <a:r>
              <a:rPr lang="en-GB" sz="2000" dirty="0"/>
              <a:t>(eye shades, room darkening shades</a:t>
            </a:r>
            <a:r>
              <a:rPr lang="en-GB" sz="2000" dirty="0" smtClean="0"/>
              <a:t>)</a:t>
            </a:r>
          </a:p>
          <a:p>
            <a:pPr marL="800100" lvl="1" indent="-342900">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t> Quiet </a:t>
            </a:r>
            <a:r>
              <a:rPr lang="en-GB" sz="2000" dirty="0"/>
              <a:t>(unplug phone, turn off pager, use ear plugs, white noise machine)</a:t>
            </a:r>
          </a:p>
          <a:p>
            <a:pPr marL="342900" indent="-34290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t>Avoid going to bed hungry, but no heavy meals within three hours of </a:t>
            </a:r>
            <a:r>
              <a:rPr lang="en-GB" sz="2400" dirty="0" smtClean="0"/>
              <a:t>sleep</a:t>
            </a:r>
          </a:p>
          <a:p>
            <a:pPr marL="342900" indent="-34290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t>Get </a:t>
            </a:r>
            <a:r>
              <a:rPr lang="en-GB" sz="2400" dirty="0"/>
              <a:t>regular exercise, but avoid heavy exercise within three hours of </a:t>
            </a:r>
            <a:r>
              <a:rPr lang="en-GB" sz="2400" dirty="0" smtClean="0"/>
              <a:t>sleep</a:t>
            </a:r>
          </a:p>
          <a:p>
            <a:pPr marL="342900" indent="-342900" algn="l">
              <a:lnSpc>
                <a:spcPct val="90000"/>
              </a:lnSpc>
              <a:spcBef>
                <a:spcPts val="700"/>
              </a:spcBef>
              <a:buClr>
                <a:schemeClr val="accent1">
                  <a:lumMod val="60000"/>
                  <a:lumOff val="40000"/>
                </a:schemeClr>
              </a:buClr>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t>Avoid </a:t>
            </a:r>
            <a:r>
              <a:rPr lang="en-GB" sz="2400" dirty="0"/>
              <a:t>using alcohol to help you fall asleep; it induces sleep onset but disrupts sleep later on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81C8-210A-674F-909E-99683FC21256}"/>
              </a:ext>
            </a:extLst>
          </p:cNvPr>
          <p:cNvSpPr>
            <a:spLocks noGrp="1"/>
          </p:cNvSpPr>
          <p:nvPr>
            <p:ph type="title"/>
          </p:nvPr>
        </p:nvSpPr>
        <p:spPr>
          <a:xfrm>
            <a:off x="304800" y="286604"/>
            <a:ext cx="8458200" cy="1450757"/>
          </a:xfrm>
        </p:spPr>
        <p:txBody>
          <a:bodyPr>
            <a:normAutofit/>
          </a:bodyPr>
          <a:lstStyle/>
          <a:p>
            <a:r>
              <a:rPr lang="en-US" sz="4800" dirty="0">
                <a:latin typeface="+mn-lt"/>
              </a:rPr>
              <a:t>Factors Contributing </a:t>
            </a:r>
            <a:r>
              <a:rPr lang="en-US" sz="4800" dirty="0" smtClean="0">
                <a:latin typeface="+mn-lt"/>
              </a:rPr>
              <a:t>to </a:t>
            </a:r>
            <a:br>
              <a:rPr lang="en-US" sz="4800" dirty="0" smtClean="0">
                <a:latin typeface="+mn-lt"/>
              </a:rPr>
            </a:br>
            <a:r>
              <a:rPr lang="en-US" sz="4800" dirty="0" smtClean="0">
                <a:latin typeface="+mn-lt"/>
              </a:rPr>
              <a:t>Fatigue </a:t>
            </a:r>
            <a:r>
              <a:rPr lang="en-US" sz="4800" dirty="0">
                <a:latin typeface="+mn-lt"/>
              </a:rPr>
              <a:t>Related Errors</a:t>
            </a:r>
          </a:p>
        </p:txBody>
      </p:sp>
      <p:sp>
        <p:nvSpPr>
          <p:cNvPr id="3" name="Content Placeholder 2">
            <a:extLst>
              <a:ext uri="{FF2B5EF4-FFF2-40B4-BE49-F238E27FC236}">
                <a16:creationId xmlns:a16="http://schemas.microsoft.com/office/drawing/2014/main" id="{D6C224BF-C10B-1943-961B-771BC959BE86}"/>
              </a:ext>
            </a:extLst>
          </p:cNvPr>
          <p:cNvSpPr>
            <a:spLocks noGrp="1"/>
          </p:cNvSpPr>
          <p:nvPr>
            <p:ph idx="1"/>
          </p:nvPr>
        </p:nvSpPr>
        <p:spPr>
          <a:xfrm>
            <a:off x="457200" y="2438400"/>
            <a:ext cx="8229600" cy="3992563"/>
          </a:xfrm>
        </p:spPr>
        <p:txBody>
          <a:bodyPr>
            <a:normAutofit/>
          </a:bodyPr>
          <a:lstStyle/>
          <a:p>
            <a:pPr>
              <a:buFont typeface="Arial" panose="020B0604020202020204" pitchFamily="34" charset="0"/>
              <a:buChar char="•"/>
            </a:pPr>
            <a:r>
              <a:rPr lang="en-US" dirty="0">
                <a:solidFill>
                  <a:schemeClr val="tx1"/>
                </a:solidFill>
              </a:rPr>
              <a:t>The duration of work periods within a single day and over </a:t>
            </a:r>
            <a:r>
              <a:rPr lang="en-US" dirty="0" smtClean="0">
                <a:solidFill>
                  <a:schemeClr val="tx1"/>
                </a:solidFill>
              </a:rPr>
              <a:t>time</a:t>
            </a:r>
          </a:p>
          <a:p>
            <a:pPr>
              <a:buFont typeface="Arial" panose="020B0604020202020204" pitchFamily="34" charset="0"/>
              <a:buChar char="•"/>
            </a:pPr>
            <a:r>
              <a:rPr lang="en-US" dirty="0" smtClean="0">
                <a:solidFill>
                  <a:schemeClr val="tx1"/>
                </a:solidFill>
              </a:rPr>
              <a:t>The </a:t>
            </a:r>
            <a:r>
              <a:rPr lang="en-US" dirty="0">
                <a:solidFill>
                  <a:schemeClr val="tx1"/>
                </a:solidFill>
              </a:rPr>
              <a:t>time of day at which work </a:t>
            </a:r>
            <a:r>
              <a:rPr lang="en-US" dirty="0" smtClean="0">
                <a:solidFill>
                  <a:schemeClr val="tx1"/>
                </a:solidFill>
              </a:rPr>
              <a:t>occurs</a:t>
            </a:r>
          </a:p>
          <a:p>
            <a:pPr>
              <a:buFont typeface="Arial" panose="020B0604020202020204" pitchFamily="34" charset="0"/>
              <a:buChar char="•"/>
            </a:pPr>
            <a:r>
              <a:rPr lang="en-US" dirty="0" smtClean="0">
                <a:solidFill>
                  <a:schemeClr val="tx1"/>
                </a:solidFill>
              </a:rPr>
              <a:t>Variation </a:t>
            </a:r>
            <a:r>
              <a:rPr lang="en-US" dirty="0">
                <a:solidFill>
                  <a:schemeClr val="tx1"/>
                </a:solidFill>
              </a:rPr>
              <a:t>in the timing of work within and between </a:t>
            </a:r>
            <a:r>
              <a:rPr lang="en-US" dirty="0" smtClean="0">
                <a:solidFill>
                  <a:schemeClr val="tx1"/>
                </a:solidFill>
              </a:rPr>
              <a:t>weeks</a:t>
            </a:r>
          </a:p>
          <a:p>
            <a:pPr>
              <a:buFont typeface="Arial" panose="020B0604020202020204" pitchFamily="34" charset="0"/>
              <a:buChar char="•"/>
            </a:pPr>
            <a:r>
              <a:rPr lang="en-US" dirty="0" smtClean="0">
                <a:solidFill>
                  <a:schemeClr val="tx1"/>
                </a:solidFill>
              </a:rPr>
              <a:t>The </a:t>
            </a:r>
            <a:r>
              <a:rPr lang="en-US" dirty="0">
                <a:solidFill>
                  <a:schemeClr val="tx1"/>
                </a:solidFill>
              </a:rPr>
              <a:t>duration of sleep obtained on work days and on non-work </a:t>
            </a:r>
            <a:r>
              <a:rPr lang="en-US" dirty="0" smtClean="0">
                <a:solidFill>
                  <a:schemeClr val="tx1"/>
                </a:solidFill>
              </a:rPr>
              <a:t>days</a:t>
            </a:r>
          </a:p>
          <a:p>
            <a:pPr>
              <a:buFont typeface="Arial" panose="020B0604020202020204" pitchFamily="34" charset="0"/>
              <a:buChar char="•"/>
            </a:pPr>
            <a:r>
              <a:rPr lang="en-US" dirty="0" smtClean="0">
                <a:solidFill>
                  <a:schemeClr val="tx1"/>
                </a:solidFill>
              </a:rPr>
              <a:t>The </a:t>
            </a:r>
            <a:r>
              <a:rPr lang="en-US" dirty="0">
                <a:solidFill>
                  <a:schemeClr val="tx1"/>
                </a:solidFill>
              </a:rPr>
              <a:t>frequency and duration of days off from </a:t>
            </a:r>
            <a:r>
              <a:rPr lang="en-US" dirty="0" smtClean="0">
                <a:solidFill>
                  <a:schemeClr val="tx1"/>
                </a:solidFill>
              </a:rPr>
              <a:t>work</a:t>
            </a:r>
          </a:p>
          <a:p>
            <a:pPr>
              <a:buFont typeface="Arial" panose="020B0604020202020204" pitchFamily="34" charset="0"/>
              <a:buChar char="•"/>
            </a:pPr>
            <a:r>
              <a:rPr lang="en-US" dirty="0" smtClean="0">
                <a:solidFill>
                  <a:schemeClr val="tx1"/>
                </a:solidFill>
              </a:rPr>
              <a:t>The </a:t>
            </a:r>
            <a:r>
              <a:rPr lang="en-US" dirty="0">
                <a:solidFill>
                  <a:schemeClr val="tx1"/>
                </a:solidFill>
              </a:rPr>
              <a:t>different vulnerabilities of workers to fatigue from these </a:t>
            </a:r>
            <a:r>
              <a:rPr lang="en-US" dirty="0" smtClean="0">
                <a:solidFill>
                  <a:schemeClr val="tx1"/>
                </a:solidFill>
              </a:rPr>
              <a:t>factors</a:t>
            </a:r>
          </a:p>
          <a:p>
            <a:pPr>
              <a:buFont typeface="Arial" panose="020B0604020202020204" pitchFamily="34" charset="0"/>
              <a:buChar char="•"/>
            </a:pPr>
            <a:r>
              <a:rPr lang="en-US" dirty="0" smtClean="0">
                <a:solidFill>
                  <a:schemeClr val="tx1"/>
                </a:solidFill>
              </a:rPr>
              <a:t>The </a:t>
            </a:r>
            <a:r>
              <a:rPr lang="en-US" dirty="0">
                <a:solidFill>
                  <a:schemeClr val="tx1"/>
                </a:solidFill>
              </a:rPr>
              <a:t>volume and intensity of work</a:t>
            </a:r>
          </a:p>
        </p:txBody>
      </p:sp>
    </p:spTree>
    <p:extLst>
      <p:ext uri="{BB962C8B-B14F-4D97-AF65-F5344CB8AC3E}">
        <p14:creationId xmlns:p14="http://schemas.microsoft.com/office/powerpoint/2010/main" val="2616016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p:cNvSpPr txBox="1">
            <a:spLocks noChangeArrowheads="1"/>
          </p:cNvSpPr>
          <p:nvPr/>
        </p:nvSpPr>
        <p:spPr bwMode="auto">
          <a:xfrm>
            <a:off x="533400" y="305690"/>
            <a:ext cx="7914290" cy="1707776"/>
          </a:xfrm>
          <a:prstGeom prst="rect">
            <a:avLst/>
          </a:prstGeom>
          <a:noFill/>
          <a:ln w="9525">
            <a:noFill/>
            <a:round/>
            <a:headEnd/>
            <a:tailEnd/>
          </a:ln>
          <a:effectLst/>
        </p:spPr>
        <p:txBody>
          <a:bodyPr wrap="square" lIns="90000" tIns="46800" rIns="90000" bIns="46800">
            <a:spAutoFit/>
          </a:bodyPr>
          <a:lstStyle/>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smtClean="0">
              <a:solidFill>
                <a:srgbClr val="003B3A"/>
              </a:solidFill>
              <a:latin typeface="Georgia" pitchFamily="18" charset="0"/>
            </a:endParaRPr>
          </a:p>
          <a:p>
            <a:pPr>
              <a:spcBef>
                <a:spcPts val="2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smtClean="0">
                <a:solidFill>
                  <a:srgbClr val="003B3A"/>
                </a:solidFill>
              </a:rPr>
              <a:t>In </a:t>
            </a:r>
            <a:r>
              <a:rPr lang="en-GB" sz="4800" dirty="0">
                <a:solidFill>
                  <a:srgbClr val="003B3A"/>
                </a:solidFill>
              </a:rPr>
              <a:t>Summary…</a:t>
            </a:r>
          </a:p>
        </p:txBody>
      </p:sp>
      <p:sp>
        <p:nvSpPr>
          <p:cNvPr id="83975" name="Rectangle 7"/>
          <p:cNvSpPr>
            <a:spLocks noChangeArrowheads="1"/>
          </p:cNvSpPr>
          <p:nvPr/>
        </p:nvSpPr>
        <p:spPr bwMode="auto">
          <a:xfrm>
            <a:off x="419100" y="1828800"/>
            <a:ext cx="8231188" cy="3733800"/>
          </a:xfrm>
          <a:prstGeom prst="rect">
            <a:avLst/>
          </a:prstGeom>
          <a:noFill/>
          <a:ln w="9525">
            <a:noFill/>
            <a:round/>
            <a:headEnd/>
            <a:tailEnd/>
          </a:ln>
          <a:effectLst/>
        </p:spPr>
        <p:txBody>
          <a:bodyPr lIns="90000" tIns="46800" rIns="90000" bIns="46800"/>
          <a:lstStyle/>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Fatigue is an impairment like alcohol or drugs.</a:t>
            </a:r>
            <a:br>
              <a:rPr lang="en-GB" dirty="0"/>
            </a:br>
            <a:endParaRPr lang="en-GB" dirty="0"/>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Drowsiness, sleepiness, and fatigue cannot be eliminated in residency, but can be managed.</a:t>
            </a:r>
            <a:br>
              <a:rPr lang="en-GB" dirty="0"/>
            </a:br>
            <a:endParaRPr lang="en-GB" dirty="0"/>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Recognition of sleepiness and fatigue and use of alertness management strategies are simple ways to help combat sleepiness in residency.</a:t>
            </a:r>
            <a:br>
              <a:rPr lang="en-GB" dirty="0"/>
            </a:br>
            <a:endParaRPr lang="en-GB" dirty="0"/>
          </a:p>
          <a:p>
            <a:pPr marL="339725" indent="-339725" algn="l">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t>When sleepiness interferes with your performance or health, talk to your supervisors and program director.</a:t>
            </a:r>
          </a:p>
        </p:txBody>
      </p:sp>
      <p:sp>
        <p:nvSpPr>
          <p:cNvPr id="5" name="Rectangle 4"/>
          <p:cNvSpPr/>
          <p:nvPr/>
        </p:nvSpPr>
        <p:spPr>
          <a:xfrm>
            <a:off x="304800" y="5562600"/>
            <a:ext cx="8153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i="1" dirty="0" smtClean="0">
                <a:latin typeface="Calibri Light" panose="020F0302020204030204" pitchFamily="34" charset="0"/>
                <a:ea typeface="DFKai-SB" panose="03000509000000000000" pitchFamily="65" charset="-120"/>
              </a:rPr>
              <a:t>          One-size-DOES </a:t>
            </a:r>
            <a:r>
              <a:rPr lang="en-US" sz="2400" b="1" i="1" dirty="0">
                <a:latin typeface="Calibri Light" panose="020F0302020204030204" pitchFamily="34" charset="0"/>
                <a:ea typeface="DFKai-SB" panose="03000509000000000000" pitchFamily="65" charset="-120"/>
              </a:rPr>
              <a:t>NOT-fit-all - No  single "magic bullet"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0AF9-B532-2D48-9F45-754F484EC5CC}"/>
              </a:ext>
            </a:extLst>
          </p:cNvPr>
          <p:cNvSpPr>
            <a:spLocks noGrp="1"/>
          </p:cNvSpPr>
          <p:nvPr>
            <p:ph type="title"/>
          </p:nvPr>
        </p:nvSpPr>
        <p:spPr>
          <a:xfrm>
            <a:off x="228600" y="286604"/>
            <a:ext cx="8763000" cy="1450757"/>
          </a:xfrm>
        </p:spPr>
        <p:txBody>
          <a:bodyPr>
            <a:normAutofit/>
          </a:bodyPr>
          <a:lstStyle/>
          <a:p>
            <a:r>
              <a:rPr lang="en-US" dirty="0"/>
              <a:t>Fatigue, Work Hours and Sleep Loss</a:t>
            </a:r>
          </a:p>
        </p:txBody>
      </p:sp>
      <p:sp>
        <p:nvSpPr>
          <p:cNvPr id="3" name="Content Placeholder 2">
            <a:extLst>
              <a:ext uri="{FF2B5EF4-FFF2-40B4-BE49-F238E27FC236}">
                <a16:creationId xmlns:a16="http://schemas.microsoft.com/office/drawing/2014/main" id="{0442AA30-B211-8A41-A76C-D87D5C9C8B48}"/>
              </a:ext>
            </a:extLst>
          </p:cNvPr>
          <p:cNvSpPr>
            <a:spLocks noGrp="1"/>
          </p:cNvSpPr>
          <p:nvPr>
            <p:ph idx="1"/>
          </p:nvPr>
        </p:nvSpPr>
        <p:spPr>
          <a:xfrm>
            <a:off x="457200" y="2286000"/>
            <a:ext cx="7848600" cy="2095500"/>
          </a:xfrm>
        </p:spPr>
        <p:txBody>
          <a:bodyPr>
            <a:normAutofit/>
          </a:bodyPr>
          <a:lstStyle/>
          <a:p>
            <a:r>
              <a:rPr lang="en-US" dirty="0">
                <a:solidFill>
                  <a:schemeClr val="tx1"/>
                </a:solidFill>
              </a:rPr>
              <a:t>Prevention of sleep deprivation in residents is the most important way to reduce fatigue risks to patient and resident safety.</a:t>
            </a:r>
          </a:p>
        </p:txBody>
      </p:sp>
    </p:spTree>
    <p:extLst>
      <p:ext uri="{BB962C8B-B14F-4D97-AF65-F5344CB8AC3E}">
        <p14:creationId xmlns:p14="http://schemas.microsoft.com/office/powerpoint/2010/main" val="41172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86604"/>
            <a:ext cx="12268200" cy="1465995"/>
          </a:xfrm>
        </p:spPr>
        <p:txBody>
          <a:bodyPr/>
          <a:lstStyle/>
          <a:p>
            <a:pPr algn="ctr"/>
            <a:r>
              <a:rPr lang="en-US" dirty="0">
                <a:latin typeface="+mn-lt"/>
              </a:rPr>
              <a:t>Sleep-Wake Regulation</a:t>
            </a:r>
          </a:p>
        </p:txBody>
      </p:sp>
      <p:pic>
        <p:nvPicPr>
          <p:cNvPr id="4" name="Content Placeholder 3"/>
          <p:cNvPicPr>
            <a:picLocks noGrp="1" noChangeAspect="1"/>
          </p:cNvPicPr>
          <p:nvPr>
            <p:ph idx="1"/>
          </p:nvPr>
        </p:nvPicPr>
        <p:blipFill>
          <a:blip r:embed="rId2"/>
          <a:stretch>
            <a:fillRect/>
          </a:stretch>
        </p:blipFill>
        <p:spPr>
          <a:xfrm>
            <a:off x="685800" y="1905000"/>
            <a:ext cx="7772399" cy="4383059"/>
          </a:xfrm>
        </p:spPr>
      </p:pic>
    </p:spTree>
    <p:extLst>
      <p:ext uri="{BB962C8B-B14F-4D97-AF65-F5344CB8AC3E}">
        <p14:creationId xmlns:p14="http://schemas.microsoft.com/office/powerpoint/2010/main" val="26327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600200"/>
          </a:xfrm>
        </p:spPr>
        <p:txBody>
          <a:bodyPr>
            <a:normAutofit/>
          </a:bodyPr>
          <a:lstStyle/>
          <a:p>
            <a:r>
              <a:rPr lang="en-US" dirty="0">
                <a:solidFill>
                  <a:srgbClr val="003B3A"/>
                </a:solidFill>
                <a:latin typeface="+mn-lt"/>
              </a:rPr>
              <a:t>Induction of Sleep &amp; Wakefulness</a:t>
            </a:r>
            <a:endParaRPr lang="en-US" dirty="0">
              <a:latin typeface="+mn-lt"/>
            </a:endParaRPr>
          </a:p>
        </p:txBody>
      </p:sp>
      <p:sp>
        <p:nvSpPr>
          <p:cNvPr id="3" name="Content Placeholder 2"/>
          <p:cNvSpPr>
            <a:spLocks noGrp="1"/>
          </p:cNvSpPr>
          <p:nvPr>
            <p:ph idx="1"/>
          </p:nvPr>
        </p:nvSpPr>
        <p:spPr>
          <a:xfrm>
            <a:off x="228600" y="2133600"/>
            <a:ext cx="7124700" cy="3962400"/>
          </a:xfrm>
        </p:spPr>
        <p:txBody>
          <a:bodyPr>
            <a:normAutofit/>
          </a:bodyPr>
          <a:lstStyle/>
          <a:p>
            <a:pPr>
              <a:buFont typeface="Arial" panose="020B0604020202020204" pitchFamily="34" charset="0"/>
              <a:buChar char="•"/>
            </a:pPr>
            <a:r>
              <a:rPr lang="en-US" dirty="0" smtClean="0">
                <a:solidFill>
                  <a:schemeClr val="tx1"/>
                </a:solidFill>
              </a:rPr>
              <a:t> Circadian </a:t>
            </a:r>
            <a:r>
              <a:rPr lang="en-US" dirty="0" smtClean="0">
                <a:solidFill>
                  <a:schemeClr val="tx1"/>
                </a:solidFill>
              </a:rPr>
              <a:t>Rhythm</a:t>
            </a:r>
          </a:p>
          <a:p>
            <a:pPr>
              <a:buFont typeface="Arial" panose="020B0604020202020204" pitchFamily="34" charset="0"/>
              <a:buChar char="•"/>
            </a:pPr>
            <a:r>
              <a:rPr lang="en-US" dirty="0" smtClean="0">
                <a:solidFill>
                  <a:schemeClr val="tx1"/>
                </a:solidFill>
              </a:rPr>
              <a:t> Homeostatic </a:t>
            </a:r>
            <a:r>
              <a:rPr lang="en-US" dirty="0">
                <a:solidFill>
                  <a:schemeClr val="tx1"/>
                </a:solidFill>
              </a:rPr>
              <a:t>Process</a:t>
            </a:r>
          </a:p>
        </p:txBody>
      </p:sp>
    </p:spTree>
    <p:extLst>
      <p:ext uri="{BB962C8B-B14F-4D97-AF65-F5344CB8AC3E}">
        <p14:creationId xmlns:p14="http://schemas.microsoft.com/office/powerpoint/2010/main" val="273165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09035"/>
            <a:ext cx="8077200" cy="1694180"/>
          </a:xfrm>
        </p:spPr>
        <p:txBody>
          <a:bodyPr/>
          <a:lstStyle/>
          <a:p>
            <a:r>
              <a:rPr lang="en-US" dirty="0">
                <a:latin typeface="+mn-lt"/>
              </a:rPr>
              <a:t>Circadian Rhythm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879028"/>
            <a:ext cx="762000" cy="76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5328" y="3727226"/>
            <a:ext cx="552450" cy="366459"/>
          </a:xfrm>
          <a:prstGeom prst="rect">
            <a:avLst/>
          </a:prstGeom>
        </p:spPr>
      </p:pic>
      <p:graphicFrame>
        <p:nvGraphicFramePr>
          <p:cNvPr id="11" name="Diagram 10"/>
          <p:cNvGraphicFramePr/>
          <p:nvPr>
            <p:extLst>
              <p:ext uri="{D42A27DB-BD31-4B8C-83A1-F6EECF244321}">
                <p14:modId xmlns:p14="http://schemas.microsoft.com/office/powerpoint/2010/main" val="2220940359"/>
              </p:ext>
            </p:extLst>
          </p:nvPr>
        </p:nvGraphicFramePr>
        <p:xfrm>
          <a:off x="2225109" y="2057400"/>
          <a:ext cx="2609009" cy="2920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3428934" y="3756566"/>
            <a:ext cx="720090" cy="307777"/>
          </a:xfrm>
          <a:prstGeom prst="rect">
            <a:avLst/>
          </a:prstGeom>
          <a:noFill/>
        </p:spPr>
        <p:txBody>
          <a:bodyPr wrap="square" rtlCol="0">
            <a:spAutoFit/>
          </a:bodyPr>
          <a:lstStyle/>
          <a:p>
            <a:r>
              <a:rPr lang="en-US" sz="1400" dirty="0"/>
              <a:t>SCN</a:t>
            </a:r>
          </a:p>
        </p:txBody>
      </p:sp>
      <p:sp>
        <p:nvSpPr>
          <p:cNvPr id="13" name="Right Arrow 12"/>
          <p:cNvSpPr/>
          <p:nvPr/>
        </p:nvSpPr>
        <p:spPr>
          <a:xfrm>
            <a:off x="1600200" y="368185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RHT</a:t>
            </a:r>
          </a:p>
        </p:txBody>
      </p:sp>
      <p:sp>
        <p:nvSpPr>
          <p:cNvPr id="14" name="TextBox 13"/>
          <p:cNvSpPr txBox="1"/>
          <p:nvPr/>
        </p:nvSpPr>
        <p:spPr>
          <a:xfrm>
            <a:off x="314379" y="4177772"/>
            <a:ext cx="841897" cy="369332"/>
          </a:xfrm>
          <a:prstGeom prst="rect">
            <a:avLst/>
          </a:prstGeom>
          <a:noFill/>
        </p:spPr>
        <p:txBody>
          <a:bodyPr wrap="none" rtlCol="0">
            <a:spAutoFit/>
          </a:bodyPr>
          <a:lstStyle/>
          <a:p>
            <a:r>
              <a:rPr lang="en-US" dirty="0"/>
              <a:t>Retina</a:t>
            </a:r>
          </a:p>
        </p:txBody>
      </p:sp>
      <p:sp>
        <p:nvSpPr>
          <p:cNvPr id="15" name="TextBox 14"/>
          <p:cNvSpPr txBox="1"/>
          <p:nvPr/>
        </p:nvSpPr>
        <p:spPr>
          <a:xfrm>
            <a:off x="682103" y="2748056"/>
            <a:ext cx="841897" cy="369332"/>
          </a:xfrm>
          <a:prstGeom prst="rect">
            <a:avLst/>
          </a:prstGeom>
          <a:noFill/>
        </p:spPr>
        <p:txBody>
          <a:bodyPr wrap="square" rtlCol="0">
            <a:spAutoFit/>
          </a:bodyPr>
          <a:lstStyle/>
          <a:p>
            <a:r>
              <a:rPr lang="en-US" dirty="0"/>
              <a:t>Light</a:t>
            </a:r>
          </a:p>
        </p:txBody>
      </p:sp>
      <p:sp>
        <p:nvSpPr>
          <p:cNvPr id="16" name="Down Arrow 15"/>
          <p:cNvSpPr/>
          <p:nvPr/>
        </p:nvSpPr>
        <p:spPr>
          <a:xfrm>
            <a:off x="3448048" y="2318377"/>
            <a:ext cx="495301" cy="524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3390900" y="4334853"/>
            <a:ext cx="609600" cy="840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GHT</a:t>
            </a:r>
          </a:p>
        </p:txBody>
      </p:sp>
      <p:sp>
        <p:nvSpPr>
          <p:cNvPr id="19" name="Oval 18"/>
          <p:cNvSpPr/>
          <p:nvPr/>
        </p:nvSpPr>
        <p:spPr>
          <a:xfrm>
            <a:off x="3315384" y="5512697"/>
            <a:ext cx="760628" cy="735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spAutoFit/>
          </a:bodyPr>
          <a:lstStyle/>
          <a:p>
            <a:pPr algn="ctr"/>
            <a:r>
              <a:rPr lang="en-US" sz="1400" dirty="0"/>
              <a:t>I</a:t>
            </a:r>
          </a:p>
          <a:p>
            <a:pPr algn="ctr"/>
            <a:r>
              <a:rPr lang="en-US" sz="1400" dirty="0"/>
              <a:t>GL</a:t>
            </a:r>
          </a:p>
        </p:txBody>
      </p:sp>
      <p:sp>
        <p:nvSpPr>
          <p:cNvPr id="20" name="Oval 19"/>
          <p:cNvSpPr/>
          <p:nvPr/>
        </p:nvSpPr>
        <p:spPr>
          <a:xfrm>
            <a:off x="2975236" y="1833358"/>
            <a:ext cx="1409702" cy="431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100" dirty="0"/>
              <a:t>Raphe</a:t>
            </a:r>
            <a:endParaRPr lang="en-US" dirty="0"/>
          </a:p>
        </p:txBody>
      </p:sp>
      <p:sp>
        <p:nvSpPr>
          <p:cNvPr id="28" name="TextBox 27"/>
          <p:cNvSpPr txBox="1"/>
          <p:nvPr/>
        </p:nvSpPr>
        <p:spPr>
          <a:xfrm>
            <a:off x="2598949" y="2380816"/>
            <a:ext cx="864339" cy="369332"/>
          </a:xfrm>
          <a:prstGeom prst="rect">
            <a:avLst/>
          </a:prstGeom>
          <a:noFill/>
        </p:spPr>
        <p:txBody>
          <a:bodyPr wrap="none" rtlCol="0">
            <a:spAutoFit/>
          </a:bodyPr>
          <a:lstStyle/>
          <a:p>
            <a:r>
              <a:rPr lang="en-US" dirty="0"/>
              <a:t>[5-HT]</a:t>
            </a:r>
          </a:p>
        </p:txBody>
      </p:sp>
      <p:sp>
        <p:nvSpPr>
          <p:cNvPr id="35" name="TextBox 34"/>
          <p:cNvSpPr txBox="1"/>
          <p:nvPr/>
        </p:nvSpPr>
        <p:spPr>
          <a:xfrm>
            <a:off x="4550768" y="3681855"/>
            <a:ext cx="2095514" cy="646331"/>
          </a:xfrm>
          <a:prstGeom prst="rect">
            <a:avLst/>
          </a:prstGeom>
          <a:noFill/>
        </p:spPr>
        <p:txBody>
          <a:bodyPr wrap="square" rtlCol="0">
            <a:spAutoFit/>
          </a:bodyPr>
          <a:lstStyle/>
          <a:p>
            <a:pPr algn="ctr"/>
            <a:r>
              <a:rPr lang="en-US" dirty="0"/>
              <a:t>Median forebrain </a:t>
            </a:r>
          </a:p>
          <a:p>
            <a:pPr algn="ctr"/>
            <a:r>
              <a:rPr lang="en-US" dirty="0"/>
              <a:t>bundle</a:t>
            </a:r>
          </a:p>
        </p:txBody>
      </p:sp>
      <p:sp>
        <p:nvSpPr>
          <p:cNvPr id="39" name="Down Arrow 38"/>
          <p:cNvSpPr/>
          <p:nvPr/>
        </p:nvSpPr>
        <p:spPr>
          <a:xfrm>
            <a:off x="5543409" y="4328187"/>
            <a:ext cx="198958" cy="389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31752" y="4748260"/>
            <a:ext cx="1573629" cy="646331"/>
          </a:xfrm>
          <a:prstGeom prst="rect">
            <a:avLst/>
          </a:prstGeom>
          <a:noFill/>
        </p:spPr>
        <p:txBody>
          <a:bodyPr wrap="square" rtlCol="0">
            <a:spAutoFit/>
          </a:bodyPr>
          <a:lstStyle/>
          <a:p>
            <a:pPr algn="ctr"/>
            <a:r>
              <a:rPr lang="en-US" dirty="0"/>
              <a:t>Pre-ganglionic </a:t>
            </a:r>
          </a:p>
          <a:p>
            <a:pPr algn="ctr"/>
            <a:r>
              <a:rPr lang="en-US" dirty="0"/>
              <a:t>neurons</a:t>
            </a:r>
          </a:p>
        </p:txBody>
      </p:sp>
      <p:sp>
        <p:nvSpPr>
          <p:cNvPr id="42" name="TextBox 41"/>
          <p:cNvSpPr txBox="1"/>
          <p:nvPr/>
        </p:nvSpPr>
        <p:spPr>
          <a:xfrm>
            <a:off x="4719611" y="5710647"/>
            <a:ext cx="2062188" cy="646331"/>
          </a:xfrm>
          <a:prstGeom prst="rect">
            <a:avLst/>
          </a:prstGeom>
          <a:noFill/>
        </p:spPr>
        <p:txBody>
          <a:bodyPr wrap="square" rtlCol="0">
            <a:spAutoFit/>
          </a:bodyPr>
          <a:lstStyle/>
          <a:p>
            <a:pPr algn="ctr"/>
            <a:r>
              <a:rPr lang="en-US" dirty="0"/>
              <a:t>Superior cervical </a:t>
            </a:r>
          </a:p>
          <a:p>
            <a:pPr algn="ctr"/>
            <a:r>
              <a:rPr lang="en-US" dirty="0"/>
              <a:t>ganglia</a:t>
            </a:r>
          </a:p>
        </p:txBody>
      </p:sp>
      <p:sp>
        <p:nvSpPr>
          <p:cNvPr id="43" name="Down Arrow 42"/>
          <p:cNvSpPr/>
          <p:nvPr/>
        </p:nvSpPr>
        <p:spPr>
          <a:xfrm>
            <a:off x="5626276" y="5383937"/>
            <a:ext cx="207141" cy="450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246615" y="5175373"/>
            <a:ext cx="1765933" cy="646331"/>
          </a:xfrm>
          <a:prstGeom prst="rect">
            <a:avLst/>
          </a:prstGeom>
          <a:noFill/>
        </p:spPr>
        <p:txBody>
          <a:bodyPr wrap="none" rtlCol="0">
            <a:spAutoFit/>
          </a:bodyPr>
          <a:lstStyle/>
          <a:p>
            <a:pPr algn="ctr"/>
            <a:r>
              <a:rPr lang="en-US" dirty="0"/>
              <a:t>Post-ganglionic</a:t>
            </a:r>
          </a:p>
          <a:p>
            <a:pPr algn="ctr"/>
            <a:r>
              <a:rPr lang="en-US" dirty="0"/>
              <a:t>neurons</a:t>
            </a:r>
          </a:p>
        </p:txBody>
      </p:sp>
      <p:sp>
        <p:nvSpPr>
          <p:cNvPr id="48" name="Down Arrow 47"/>
          <p:cNvSpPr/>
          <p:nvPr/>
        </p:nvSpPr>
        <p:spPr>
          <a:xfrm rot="10800000">
            <a:off x="7969118" y="4343400"/>
            <a:ext cx="251152" cy="831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347390" y="3505200"/>
            <a:ext cx="1494605" cy="692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Pineal</a:t>
            </a:r>
          </a:p>
        </p:txBody>
      </p:sp>
      <p:sp>
        <p:nvSpPr>
          <p:cNvPr id="50" name="Curved Up Arrow 49"/>
          <p:cNvSpPr/>
          <p:nvPr/>
        </p:nvSpPr>
        <p:spPr>
          <a:xfrm rot="10800000">
            <a:off x="3943348" y="2729499"/>
            <a:ext cx="4276921" cy="679071"/>
          </a:xfrm>
          <a:prstGeom prst="curvedUpArrow">
            <a:avLst>
              <a:gd name="adj1" fmla="val 33837"/>
              <a:gd name="adj2" fmla="val 110325"/>
              <a:gd name="adj3" fmla="val 45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Down Arrow 51"/>
          <p:cNvSpPr/>
          <p:nvPr/>
        </p:nvSpPr>
        <p:spPr>
          <a:xfrm>
            <a:off x="4477755" y="3351698"/>
            <a:ext cx="1057472" cy="330157"/>
          </a:xfrm>
          <a:prstGeom prst="curvedDownArrow">
            <a:avLst>
              <a:gd name="adj1" fmla="val 25000"/>
              <a:gd name="adj2" fmla="val 112215"/>
              <a:gd name="adj3" fmla="val 58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Curved Connector 54"/>
          <p:cNvCxnSpPr/>
          <p:nvPr/>
        </p:nvCxnSpPr>
        <p:spPr>
          <a:xfrm rot="16200000" flipH="1">
            <a:off x="1858901" y="4550602"/>
            <a:ext cx="1566049" cy="1151647"/>
          </a:xfrm>
          <a:prstGeom prst="curvedConnector3">
            <a:avLst>
              <a:gd name="adj1" fmla="val 99306"/>
            </a:avLst>
          </a:prstGeom>
          <a:ln w="73025">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5384" y="3095804"/>
            <a:ext cx="760628" cy="620921"/>
          </a:xfrm>
          <a:prstGeom prst="rect">
            <a:avLst/>
          </a:prstGeom>
        </p:spPr>
      </p:pic>
      <p:sp>
        <p:nvSpPr>
          <p:cNvPr id="7" name="TextBox 6"/>
          <p:cNvSpPr txBox="1"/>
          <p:nvPr/>
        </p:nvSpPr>
        <p:spPr>
          <a:xfrm>
            <a:off x="7086600" y="5821704"/>
            <a:ext cx="1295400" cy="426740"/>
          </a:xfrm>
          <a:prstGeom prst="rect">
            <a:avLst/>
          </a:prstGeom>
          <a:noFill/>
        </p:spPr>
        <p:txBody>
          <a:bodyPr wrap="square" rtlCol="0">
            <a:spAutoFit/>
          </a:bodyPr>
          <a:lstStyle/>
          <a:p>
            <a:endParaRPr lang="en-US" dirty="0"/>
          </a:p>
        </p:txBody>
      </p:sp>
      <p:cxnSp>
        <p:nvCxnSpPr>
          <p:cNvPr id="31" name="Curved Connector 30"/>
          <p:cNvCxnSpPr>
            <a:stCxn id="42" idx="3"/>
          </p:cNvCxnSpPr>
          <p:nvPr/>
        </p:nvCxnSpPr>
        <p:spPr>
          <a:xfrm flipV="1">
            <a:off x="6781799" y="5810632"/>
            <a:ext cx="1187318" cy="223181"/>
          </a:xfrm>
          <a:prstGeom prst="curvedConnector3">
            <a:avLst>
              <a:gd name="adj1" fmla="val 103054"/>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35183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3475</TotalTime>
  <Words>12857</Words>
  <Application>Microsoft Office PowerPoint</Application>
  <PresentationFormat>On-screen Show (4:3)</PresentationFormat>
  <Paragraphs>710</Paragraphs>
  <Slides>50</Slides>
  <Notes>46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7" baseType="lpstr">
      <vt:lpstr>Arial Unicode MS</vt:lpstr>
      <vt:lpstr>AGaramondPro</vt:lpstr>
      <vt:lpstr>Arial</vt:lpstr>
      <vt:lpstr>ArialNarrow</vt:lpstr>
      <vt:lpstr>Bell MT</vt:lpstr>
      <vt:lpstr>Calibri</vt:lpstr>
      <vt:lpstr>Calibri Light</vt:lpstr>
      <vt:lpstr>Century Gothic</vt:lpstr>
      <vt:lpstr>DFKai-SB</vt:lpstr>
      <vt:lpstr>Georgia</vt:lpstr>
      <vt:lpstr>Lucida Sans Unicode</vt:lpstr>
      <vt:lpstr>Mangal</vt:lpstr>
      <vt:lpstr>Symbol</vt:lpstr>
      <vt:lpstr>Times New Roman</vt:lpstr>
      <vt:lpstr>Retrospect</vt:lpstr>
      <vt:lpstr>Chart</vt:lpstr>
      <vt:lpstr>Worksheet</vt:lpstr>
      <vt:lpstr>Fatigue Mitigation  and  Alertness Management</vt:lpstr>
      <vt:lpstr>ACGME</vt:lpstr>
      <vt:lpstr>          Learning Objectives </vt:lpstr>
      <vt:lpstr>What is Sleep?</vt:lpstr>
      <vt:lpstr>Factors Contributing to  Fatigue Related Errors</vt:lpstr>
      <vt:lpstr>Fatigue, Work Hours and Sleep Loss</vt:lpstr>
      <vt:lpstr>Sleep-Wake Regulation</vt:lpstr>
      <vt:lpstr>Induction of Sleep &amp; Wakefulness</vt:lpstr>
      <vt:lpstr>Circadian Rhythm</vt:lpstr>
      <vt:lpstr>Homeostasis Process S</vt:lpstr>
      <vt:lpstr>Physiologic Determinants of Sleep</vt:lpstr>
      <vt:lpstr>Sleep Inertia “ Sleep Drunkenness”</vt:lpstr>
      <vt:lpstr>PowerPoint Presentation</vt:lpstr>
      <vt:lpstr>PowerPoint Presentation</vt:lpstr>
      <vt:lpstr>PowerPoint Presentation</vt:lpstr>
      <vt:lpstr>PowerPoint Presentation</vt:lpstr>
      <vt:lpstr>PowerPoint Presentation</vt:lpstr>
      <vt:lpstr>The Effects of Sleep Loss are Cumulative</vt:lpstr>
      <vt:lpstr> Dose-dependent, Near-linear Function of the Number of Days of Sleep Restriction</vt:lpstr>
      <vt:lpstr>Economic Costs of Insufficient sleep</vt:lpstr>
      <vt:lpstr>Factors contributing to insufficient sleep</vt:lpstr>
      <vt:lpstr>PowerPoint Presentation</vt:lpstr>
      <vt:lpstr>Workplace psychological and job factors</vt:lpstr>
      <vt:lpstr>PowerPoint Presentation</vt:lpstr>
      <vt:lpstr>Myths</vt:lpstr>
      <vt:lpstr>  Estimating Sleepiness Perception Vs Reality</vt:lpstr>
      <vt:lpstr> Micro Sleep</vt:lpstr>
      <vt:lpstr>PowerPoint Presentation</vt:lpstr>
      <vt:lpstr>Alertness Management Strategies</vt:lpstr>
      <vt:lpstr>Operational Strategies in Residency</vt:lpstr>
      <vt:lpstr>PowerPoint Presentation</vt:lpstr>
      <vt:lpstr>High Risk Times for Fatigue</vt:lpstr>
      <vt:lpstr>PowerPoint Presentation</vt:lpstr>
      <vt:lpstr> Increasing  Sleep Time Improves Learning during Residency</vt:lpstr>
      <vt:lpstr>PowerPoint Presentation</vt:lpstr>
      <vt:lpstr>PowerPoint Presentation</vt:lpstr>
      <vt:lpstr>        Recovery Sleep and Attention </vt:lpstr>
      <vt:lpstr>PowerPoint Presentation</vt:lpstr>
      <vt:lpstr>Mathematical Approach to Caffeine consumption</vt:lpstr>
      <vt:lpstr>       Mechanism of Action of Caffeine </vt:lpstr>
      <vt:lpstr>  Caffeine Content</vt:lpstr>
      <vt:lpstr> Anchor Sleep</vt:lpstr>
      <vt:lpstr>           Physical Activity</vt:lpstr>
      <vt:lpstr>Night Float</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Khawaja</dc:creator>
  <cp:lastModifiedBy>Milstead, Lisa L.</cp:lastModifiedBy>
  <cp:revision>158</cp:revision>
  <cp:lastPrinted>2013-10-05T15:08:09Z</cp:lastPrinted>
  <dcterms:created xsi:type="dcterms:W3CDTF">2012-10-01T23:18:58Z</dcterms:created>
  <dcterms:modified xsi:type="dcterms:W3CDTF">2020-12-14T16:04:06Z</dcterms:modified>
</cp:coreProperties>
</file>