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7" r:id="rId6"/>
    <p:sldId id="265" r:id="rId7"/>
    <p:sldId id="266" r:id="rId8"/>
    <p:sldId id="268" r:id="rId9"/>
    <p:sldId id="269" r:id="rId10"/>
    <p:sldId id="259" r:id="rId11"/>
    <p:sldId id="260" r:id="rId12"/>
    <p:sldId id="262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82F5C-7843-9C4A-88A5-13881949228E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3E352-F733-9E4B-B210-5DD654748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7C02-1391-C245-8E14-28CA78CC46A3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6F00A2-D617-FA4B-A3BF-B86CDE3843DC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00AF4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Marshall University Joan C. Edwards School of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86B9-E3BB-C649-ADC9-146D847A491F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2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E2F0-0078-A349-90A1-6456AC57E4FC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6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Marshall University Joan C. Edwards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7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6739-5608-A549-8F7F-BABDDEE153C1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4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2305-3C9D-2D44-AB25-81F7D67D89B9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0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CB2-EBCD-1846-A03D-36E6600A0EA6}" type="datetime1">
              <a:rPr lang="en-US" smtClean="0"/>
              <a:t>7/24/18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BF17-BF50-674E-8EB8-4345C86C048B}" type="datetime1">
              <a:rPr lang="en-US" smtClean="0"/>
              <a:t>7/24/18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1528-D48E-334E-9F14-062F6BC00460}" type="datetime1">
              <a:rPr lang="en-US" smtClean="0"/>
              <a:t>7/24/18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C206-6F59-3341-A0F3-A89174A93B72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2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2C3E-177A-D24D-8945-FEB443CE86CE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00AF4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670CD9F-4438-0D41-BD7F-738A8BB6BA58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00AF4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Marshall University Joan C. Edwards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rgbClr val="00AF4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43052F3-5C32-964F-88A1-78A77BB303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769F39-1E61-E84E-84A9-3551FA50AD8E}"/>
              </a:ext>
            </a:extLst>
          </p:cNvPr>
          <p:cNvSpPr/>
          <p:nvPr userDrawn="1"/>
        </p:nvSpPr>
        <p:spPr>
          <a:xfrm>
            <a:off x="221381" y="1184031"/>
            <a:ext cx="385011" cy="5537443"/>
          </a:xfrm>
          <a:prstGeom prst="rect">
            <a:avLst/>
          </a:prstGeom>
          <a:solidFill>
            <a:srgbClr val="00A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FAD869-77C3-4B48-B947-FF39E5B898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7036"/>
          <a:stretch/>
        </p:blipFill>
        <p:spPr>
          <a:xfrm>
            <a:off x="127596" y="365125"/>
            <a:ext cx="622681" cy="6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2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0A64-B43D-7440-AF7D-1F95E3AB4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Council Subcommittee on Retention and Recruitment and Compensation and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46773-4F87-C849-9A4E-240E8E873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 July 24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53457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8F00-C23E-2846-9F47-9829C591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Standpoint Survey: Recruitment and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63F7-251B-E240-8119-F2B25BF2F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questions included in survey</a:t>
            </a:r>
          </a:p>
          <a:p>
            <a:pPr lvl="1"/>
            <a:r>
              <a:rPr lang="en-US" i="1" dirty="0"/>
              <a:t>My medical school is successful in hiring high quality faculty members</a:t>
            </a:r>
          </a:p>
          <a:p>
            <a:pPr lvl="1"/>
            <a:r>
              <a:rPr lang="en-US" i="1" dirty="0"/>
              <a:t>My department is successful in hiring high quality faculty members</a:t>
            </a:r>
          </a:p>
          <a:p>
            <a:pPr lvl="1"/>
            <a:r>
              <a:rPr lang="en-US" i="1" dirty="0"/>
              <a:t>My medical school is successful in retaining high quality faculty members</a:t>
            </a:r>
          </a:p>
          <a:p>
            <a:pPr lvl="1"/>
            <a:r>
              <a:rPr lang="en-US" i="1" dirty="0"/>
              <a:t>My department is successful in retaining high quality faculty members</a:t>
            </a:r>
          </a:p>
          <a:p>
            <a:endParaRPr lang="en-US" dirty="0"/>
          </a:p>
          <a:p>
            <a:pPr lvl="1"/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A9A36-8C7F-FB49-8F2D-3BF534D6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96B79-114B-4541-B228-42217576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A74C52-5747-1740-A900-7B24A8FE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CFA-990E-0242-AF97-520285E85BBF}" type="datetime1">
              <a:rPr lang="en-US" smtClean="0"/>
              <a:t>7/24/18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F0E8-DE22-9942-9DA2-1E728DDC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Retention: All faculty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412C4-661E-244D-86A2-8FA3D547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8ABA6-D8C7-5B41-8C4D-C465E0C6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490A2B-39F6-3F44-9353-CE756A57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158C-3087-B14A-A316-5158A13AFC85}" type="datetime1">
              <a:rPr lang="en-US" smtClean="0"/>
              <a:t>7/24/18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C2E4C71-52CA-E348-8852-25FE37415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62" t="21485" b="24327"/>
          <a:stretch/>
        </p:blipFill>
        <p:spPr>
          <a:xfrm>
            <a:off x="1230922" y="2476135"/>
            <a:ext cx="2234569" cy="15820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8EBCFC-CDB5-FA40-82D1-FBF30EDA8F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62" t="25481" b="27019"/>
          <a:stretch/>
        </p:blipFill>
        <p:spPr>
          <a:xfrm>
            <a:off x="3540840" y="2593366"/>
            <a:ext cx="2395475" cy="139547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BF1D606-3086-6944-8866-21360B8111DC}"/>
              </a:ext>
            </a:extLst>
          </p:cNvPr>
          <p:cNvSpPr txBox="1"/>
          <p:nvPr/>
        </p:nvSpPr>
        <p:spPr>
          <a:xfrm>
            <a:off x="1562968" y="1693253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Hiring SOM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E0118F-5BAF-8746-95D3-57CAE65C4710}"/>
              </a:ext>
            </a:extLst>
          </p:cNvPr>
          <p:cNvSpPr txBox="1"/>
          <p:nvPr/>
        </p:nvSpPr>
        <p:spPr>
          <a:xfrm>
            <a:off x="4015192" y="1690688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Hiring Dept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8505C-C9E1-8845-ACB7-9276AED45C03}"/>
              </a:ext>
            </a:extLst>
          </p:cNvPr>
          <p:cNvSpPr txBox="1"/>
          <p:nvPr/>
        </p:nvSpPr>
        <p:spPr>
          <a:xfrm>
            <a:off x="6740519" y="1690688"/>
            <a:ext cx="15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Retaining SOM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A74E50-87E7-214A-9B3B-85DCCC89857D}"/>
              </a:ext>
            </a:extLst>
          </p:cNvPr>
          <p:cNvSpPr txBox="1"/>
          <p:nvPr/>
        </p:nvSpPr>
        <p:spPr>
          <a:xfrm>
            <a:off x="9196311" y="1690688"/>
            <a:ext cx="157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Retaining Dept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CB919-C09A-9342-B858-9EDABEFAE5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50" t="21485" b="27211"/>
          <a:stretch/>
        </p:blipFill>
        <p:spPr>
          <a:xfrm>
            <a:off x="6413492" y="2517916"/>
            <a:ext cx="2367093" cy="14500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8E203B8-2CBD-FC4F-8D36-A04ECF57C2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360" t="21485" b="25096"/>
          <a:stretch/>
        </p:blipFill>
        <p:spPr>
          <a:xfrm>
            <a:off x="9179486" y="2537315"/>
            <a:ext cx="2174313" cy="147698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36A43C6-CBA4-4549-B8AE-764C6F46A3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848" t="16634" r="8749" b="11827"/>
          <a:stretch/>
        </p:blipFill>
        <p:spPr>
          <a:xfrm>
            <a:off x="1230922" y="4427526"/>
            <a:ext cx="1917963" cy="162566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CE9F919-5245-D740-B405-83C09E8249A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849" t="15673" r="7307" b="11057"/>
          <a:stretch/>
        </p:blipFill>
        <p:spPr>
          <a:xfrm>
            <a:off x="3540840" y="4513313"/>
            <a:ext cx="1804148" cy="15398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A0228C4-24C3-0F42-A172-E069791BAD6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085" t="16058" r="8750" b="12788"/>
          <a:stretch/>
        </p:blipFill>
        <p:spPr>
          <a:xfrm>
            <a:off x="6441638" y="4425860"/>
            <a:ext cx="1870080" cy="159998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60600F7-BFE4-E44E-AAA7-50B3DDE6323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085" t="17212" r="8750" b="12019"/>
          <a:stretch/>
        </p:blipFill>
        <p:spPr>
          <a:xfrm>
            <a:off x="9179486" y="4552663"/>
            <a:ext cx="1731229" cy="147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59FF4-2965-AD4D-8CE2-770BFBFC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Retention: Basic Science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CA27E-52DF-F84D-AD1F-7F5F63D6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30491-A70E-0A4A-8485-40BDAEC3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C09B5-F788-F443-9BC7-4BE34B46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5E5B6-7A22-BC4D-AA41-793E3F9CC5E8}"/>
              </a:ext>
            </a:extLst>
          </p:cNvPr>
          <p:cNvSpPr txBox="1"/>
          <p:nvPr/>
        </p:nvSpPr>
        <p:spPr>
          <a:xfrm>
            <a:off x="1562968" y="1693253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Hiring SOM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D76254-B254-D143-A88E-D59B8CF95AC3}"/>
              </a:ext>
            </a:extLst>
          </p:cNvPr>
          <p:cNvSpPr txBox="1"/>
          <p:nvPr/>
        </p:nvSpPr>
        <p:spPr>
          <a:xfrm>
            <a:off x="4497074" y="1690688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Hiring Dept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7FDF9C-393D-284C-9DE7-09819944A98C}"/>
              </a:ext>
            </a:extLst>
          </p:cNvPr>
          <p:cNvSpPr txBox="1"/>
          <p:nvPr/>
        </p:nvSpPr>
        <p:spPr>
          <a:xfrm>
            <a:off x="7078392" y="1671430"/>
            <a:ext cx="15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Retaining SOM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8FC240-F9F1-BF40-9CBC-711C34FA53BA}"/>
              </a:ext>
            </a:extLst>
          </p:cNvPr>
          <p:cNvSpPr txBox="1"/>
          <p:nvPr/>
        </p:nvSpPr>
        <p:spPr>
          <a:xfrm>
            <a:off x="9782023" y="1657142"/>
            <a:ext cx="157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Retaining Dept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EC3235-6540-734A-B5BC-6CE999E999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50" t="21485" r="5961" b="29519"/>
          <a:stretch/>
        </p:blipFill>
        <p:spPr>
          <a:xfrm>
            <a:off x="689635" y="2362261"/>
            <a:ext cx="2891765" cy="16612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F79B44-419F-4940-9AE6-DFCBAB3340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19" t="21485" r="7308" b="27788"/>
          <a:stretch/>
        </p:blipFill>
        <p:spPr>
          <a:xfrm>
            <a:off x="3581400" y="2362261"/>
            <a:ext cx="2855029" cy="17667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6765855-3FDF-D245-B4E5-3C3204A916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751" t="21484" r="8749" b="28558"/>
          <a:stretch/>
        </p:blipFill>
        <p:spPr>
          <a:xfrm>
            <a:off x="6356133" y="2362261"/>
            <a:ext cx="2840178" cy="17198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C3AB7A-96E1-4042-976A-3030E1B509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250" t="21485" r="1154" b="27404"/>
          <a:stretch/>
        </p:blipFill>
        <p:spPr>
          <a:xfrm>
            <a:off x="9328194" y="2451487"/>
            <a:ext cx="2838806" cy="17566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2BADD3E-7B13-6F40-B33A-25D3A533B9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751" t="16827" r="8749" b="12019"/>
          <a:stretch/>
        </p:blipFill>
        <p:spPr>
          <a:xfrm>
            <a:off x="1244737" y="4586166"/>
            <a:ext cx="1930125" cy="16646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DD568A-5908-9248-AA01-0DF79E92A8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097" t="17404" r="8750" b="13172"/>
          <a:stretch/>
        </p:blipFill>
        <p:spPr>
          <a:xfrm>
            <a:off x="3856915" y="4397550"/>
            <a:ext cx="2303998" cy="19235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6420452-7F00-A549-A69D-5788C1D0406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097" t="17020" r="8110" b="11634"/>
          <a:stretch/>
        </p:blipFill>
        <p:spPr>
          <a:xfrm>
            <a:off x="6842966" y="4422043"/>
            <a:ext cx="2192006" cy="186641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33725A4-954C-D443-A8C8-E6CBA5A9DD7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097" t="13174" r="8110" b="11827"/>
          <a:stretch/>
        </p:blipFill>
        <p:spPr>
          <a:xfrm>
            <a:off x="9579105" y="4350337"/>
            <a:ext cx="2141932" cy="19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9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CE46A-62B2-7B4D-95C2-4EA75203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Retention Standpoint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2388C-A19B-4249-94AB-82F98B84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School-wide, faculty perception of recruitment and retention is comparable to peer schools and entire cohort</a:t>
            </a:r>
          </a:p>
          <a:p>
            <a:r>
              <a:rPr lang="en-US" dirty="0"/>
              <a:t>Among basic science faculty, recruitment and retention within the department is perceived as less successful than in peer schools and than in the entire cohort</a:t>
            </a:r>
          </a:p>
          <a:p>
            <a:pPr lvl="1"/>
            <a:r>
              <a:rPr lang="en-US" dirty="0"/>
              <a:t>Recruitment and retention within the entire school is perceived by basic scientists at MU similarly as it is among basic science faculty in peer institutions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D68FD-77B9-614B-8910-50C9328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EB88-E81F-6343-83D6-B329F23C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6EA0-7866-E340-AAAB-7943168A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76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7884-53BF-B44F-8E21-1C9AC052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Retention: Department Chair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EB49-4261-1240-BBF0-4209C4155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Six open-ended questions concerning recruitment and retention presented in department chairs’ survey</a:t>
            </a:r>
          </a:p>
          <a:p>
            <a:r>
              <a:rPr lang="en-US" dirty="0"/>
              <a:t>12 of 16 department chairs completed the survey</a:t>
            </a:r>
          </a:p>
          <a:p>
            <a:pPr lvl="1"/>
            <a:r>
              <a:rPr lang="en-US" dirty="0"/>
              <a:t>10 responded to at least some recruitment and retention questions</a:t>
            </a:r>
          </a:p>
          <a:p>
            <a:r>
              <a:rPr lang="en-US" i="1" dirty="0"/>
              <a:t>What are your greatest challenges to recruitment?</a:t>
            </a:r>
          </a:p>
          <a:p>
            <a:r>
              <a:rPr lang="en-US" i="1" dirty="0"/>
              <a:t>What are your greatest challenges to retention?</a:t>
            </a:r>
          </a:p>
          <a:p>
            <a:r>
              <a:rPr lang="en-US" i="1" dirty="0"/>
              <a:t>Are there any strategies implemented by your department that have improved recruitment?</a:t>
            </a:r>
          </a:p>
          <a:p>
            <a:r>
              <a:rPr lang="en-US" i="1" dirty="0"/>
              <a:t>Are there any strategies implemented by your department that have improved retention? </a:t>
            </a:r>
          </a:p>
          <a:p>
            <a:r>
              <a:rPr lang="en-US" i="1" dirty="0"/>
              <a:t>What percentage of applicants to whom you make an offer accept it? (Estimate if necessary)</a:t>
            </a:r>
          </a:p>
          <a:p>
            <a:r>
              <a:rPr lang="en-US" i="1" dirty="0"/>
              <a:t>What percentage of faculty in your department have left for reasons other than retirement in the last five years?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D0C2E-89A4-9A44-8C3B-3EBB51FE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5F3C-3C7D-8F43-9B20-096C364E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670BE-E794-A844-AFBF-59B56D1D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3C57-0717-1F4E-BB4E-AB3B3207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C78C1-3CA6-404D-9D4B-BEAE374DE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Geography/location: 7/10 </a:t>
            </a:r>
          </a:p>
          <a:p>
            <a:r>
              <a:rPr lang="en-US" dirty="0"/>
              <a:t>Department size: 4/10</a:t>
            </a:r>
          </a:p>
          <a:p>
            <a:r>
              <a:rPr lang="en-US" dirty="0"/>
              <a:t>Competition and/or national shortage of qualified applicants: 2/10</a:t>
            </a:r>
          </a:p>
          <a:p>
            <a:r>
              <a:rPr lang="en-US" dirty="0"/>
              <a:t>Salary: 1/10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4FC7-DF51-B94D-8723-AAA91E6C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A5DE4-BA61-2C4D-A7AE-3C418CE39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8D004-7605-154C-B322-3671D07F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2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A156-C43D-0944-8F6B-5F794469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6FFF-6ABA-7E4E-A8B8-A8EBA530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Geography/location: 3/9</a:t>
            </a:r>
          </a:p>
          <a:p>
            <a:r>
              <a:rPr lang="en-US" dirty="0"/>
              <a:t>No issues: 3/9</a:t>
            </a:r>
          </a:p>
          <a:p>
            <a:r>
              <a:rPr lang="en-US" dirty="0"/>
              <a:t>Departmental size: 2/9</a:t>
            </a:r>
          </a:p>
          <a:p>
            <a:r>
              <a:rPr lang="en-US" dirty="0"/>
              <a:t>Salary: 2/9</a:t>
            </a:r>
          </a:p>
          <a:p>
            <a:r>
              <a:rPr lang="en-US" dirty="0"/>
              <a:t>Competition: 1/9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06658-4EDA-184B-9C9F-46A0A05B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09263-9575-1147-A972-F3AFB047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748A0-4D97-0444-8111-92104D17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83A9-7958-E340-84A5-C4263DA1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3B529-C00F-5844-BC07-5F0C61F22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None/no improvement: 3/9</a:t>
            </a:r>
          </a:p>
          <a:p>
            <a:r>
              <a:rPr lang="en-US" dirty="0"/>
              <a:t>Improving compensation: 3/9</a:t>
            </a:r>
          </a:p>
          <a:p>
            <a:r>
              <a:rPr lang="en-US" dirty="0"/>
              <a:t>Yes (no specifics): 2/9</a:t>
            </a:r>
          </a:p>
          <a:p>
            <a:r>
              <a:rPr lang="en-US" dirty="0"/>
              <a:t>Clinical autonomy: 1/9</a:t>
            </a:r>
          </a:p>
          <a:p>
            <a:r>
              <a:rPr lang="en-US" dirty="0"/>
              <a:t>Build practice: 1/9</a:t>
            </a:r>
          </a:p>
          <a:p>
            <a:r>
              <a:rPr lang="en-US" dirty="0"/>
              <a:t>“We have been successful in recruiting quality faculty for many years. Lifestyle balance, teaching opportunities, improved compensation all help.” 1/9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6E2CC-BAF9-C94F-A4EA-A1CACA9E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1A0F1-0E8A-A54B-B38A-7877076F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F5A1B-E58E-BA49-B33D-773F2EC2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9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E566-A43F-FC42-8E5C-4A0CF2A4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E71A-D10C-0D4A-B4CF-FC4BAD1A7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None/none successful: 4/9</a:t>
            </a:r>
          </a:p>
          <a:p>
            <a:r>
              <a:rPr lang="en-US" dirty="0"/>
              <a:t>Yes (no specifics): 2/9</a:t>
            </a:r>
          </a:p>
          <a:p>
            <a:r>
              <a:rPr lang="en-US" dirty="0"/>
              <a:t>Incentives/compensation: 2/9</a:t>
            </a:r>
          </a:p>
          <a:p>
            <a:r>
              <a:rPr lang="en-US" dirty="0"/>
              <a:t>Clinical autonomy: 1/9</a:t>
            </a:r>
          </a:p>
          <a:p>
            <a:r>
              <a:rPr lang="en-US" dirty="0"/>
              <a:t>“We have been successful in recruiting quality faculty for many years. Lifestyle balance, teaching opportunities, improved compensation all help.” 1/9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63F12-C697-CB48-9F92-5FB1C79E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C455F-8CCB-DA47-BE9B-786E5A5F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25137-4B61-AC47-AB82-20DAEC82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4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0B1D2-E03E-1743-9E2D-A9ECF574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offers accepted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ACC9-0FD8-2B46-BE97-B9F0D2D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FA51E-E154-E04E-9130-FB71D503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8AE51-48FB-B74C-9B3C-02513E2F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19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D905E6F-DB6C-044C-8C1B-88AF41DBA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ABBF83-1225-0241-AAEE-E10CC1BFB549}"/>
              </a:ext>
            </a:extLst>
          </p:cNvPr>
          <p:cNvSpPr txBox="1"/>
          <p:nvPr/>
        </p:nvSpPr>
        <p:spPr>
          <a:xfrm>
            <a:off x="8768862" y="15240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one chair reported 3%,</a:t>
            </a:r>
            <a:br>
              <a:rPr lang="en-US" dirty="0"/>
            </a:br>
            <a:r>
              <a:rPr lang="en-US" dirty="0"/>
              <a:t>which seems unlikely.</a:t>
            </a:r>
          </a:p>
        </p:txBody>
      </p:sp>
    </p:spTree>
    <p:extLst>
      <p:ext uri="{BB962C8B-B14F-4D97-AF65-F5344CB8AC3E}">
        <p14:creationId xmlns:p14="http://schemas.microsoft.com/office/powerpoint/2010/main" val="80441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B727-0B5C-E047-964D-8CA1F1DD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E497C-8A26-5C45-9E79-1E7C206E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Jim Denvir</a:t>
            </a:r>
          </a:p>
          <a:p>
            <a:r>
              <a:rPr lang="en-US" dirty="0"/>
              <a:t>Charles Meadows</a:t>
            </a:r>
          </a:p>
          <a:p>
            <a:r>
              <a:rPr lang="en-US" dirty="0"/>
              <a:t>Jared Brownfield</a:t>
            </a:r>
          </a:p>
          <a:p>
            <a:r>
              <a:rPr lang="en-US" dirty="0" err="1"/>
              <a:t>Deji</a:t>
            </a:r>
            <a:r>
              <a:rPr lang="en-US" dirty="0"/>
              <a:t> Olajide</a:t>
            </a:r>
          </a:p>
          <a:p>
            <a:r>
              <a:rPr lang="en-US" dirty="0"/>
              <a:t>Todd Green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85B84-7A92-E54E-8CAA-D7EB5B4D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688DD-02AA-A84B-8F2C-391FFBA1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C31C29-5543-8A4F-9ED5-9CBAE7CD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C02E-5F03-9042-B046-E65132A9806B}" type="datetime1">
              <a:rPr lang="en-US" smtClean="0"/>
              <a:t>7/24/18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03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4D6A-9280-5E4F-AEBD-1DAA44B3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faculty leaving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82132F0-DA0D-5F41-93C4-4F275A651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CB11C-3172-8842-9879-72FB5CB8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B9D4-88E9-2947-8800-8F280A74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3656-F390-8341-BFC1-94E92615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3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AAD9-9A22-364F-BF0F-E687D160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items: compensation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07252-49C3-3A46-931B-E9B3AB76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science faculty salaries had fallen substantially behind competitive levels at the time of the standpoint survey</a:t>
            </a:r>
          </a:p>
          <a:p>
            <a:r>
              <a:rPr lang="en-US" dirty="0"/>
              <a:t>This has now been remedied for BMS</a:t>
            </a:r>
          </a:p>
          <a:p>
            <a:pPr lvl="1"/>
            <a:r>
              <a:rPr lang="en-US" dirty="0"/>
              <a:t>Recommend establishing policies that avoid salaries falling behind again</a:t>
            </a:r>
          </a:p>
          <a:p>
            <a:pPr lvl="1"/>
            <a:r>
              <a:rPr lang="en-US" dirty="0"/>
              <a:t>BMS currently has a committee working on this</a:t>
            </a:r>
          </a:p>
          <a:p>
            <a:r>
              <a:rPr lang="en-US" dirty="0"/>
              <a:t>High level of dissatisfaction among basic science faculty with health benefits</a:t>
            </a:r>
          </a:p>
          <a:p>
            <a:pPr lvl="1"/>
            <a:r>
              <a:rPr lang="en-US" dirty="0"/>
              <a:t>Not sure there is anything we can do directly here, as we are tied in to PEIA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73C07-20EF-3645-80DA-6F26217B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FC80-F5FB-C646-83C4-166B2A7E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69CB5-9619-E642-BB3D-AC74CBEB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5F11-FBB4-CB41-976B-355C0F4D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items: Recruitment and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06E3D-2153-794C-B4E1-2B69C8658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Majority of chairs responding identified rural location and/or Huntington as an impediment to recruitment</a:t>
            </a:r>
          </a:p>
          <a:p>
            <a:pPr lvl="1"/>
            <a:r>
              <a:rPr lang="en-US" dirty="0"/>
              <a:t>May be useful to establish strategies for “selling” the city to interview candidates</a:t>
            </a:r>
          </a:p>
          <a:p>
            <a:pPr lvl="1"/>
            <a:r>
              <a:rPr lang="en-US" dirty="0"/>
              <a:t>Could liaise with community groups</a:t>
            </a:r>
          </a:p>
          <a:p>
            <a:pPr lvl="2"/>
            <a:r>
              <a:rPr lang="en-US" dirty="0"/>
              <a:t>Chamber of commerce, Create Huntington group, #</a:t>
            </a:r>
            <a:r>
              <a:rPr lang="en-US" dirty="0" err="1"/>
              <a:t>MyHuntington</a:t>
            </a:r>
            <a:r>
              <a:rPr lang="en-US" dirty="0"/>
              <a:t>, HMOA, local festival organizers, etc.</a:t>
            </a:r>
          </a:p>
          <a:p>
            <a:r>
              <a:rPr lang="en-US" dirty="0"/>
              <a:t>Would be useful to track reasons for faculty leaving</a:t>
            </a:r>
          </a:p>
          <a:p>
            <a:pPr lvl="1"/>
            <a:r>
              <a:rPr lang="en-US" dirty="0"/>
              <a:t>Conduct formal exit interviews, track data</a:t>
            </a:r>
          </a:p>
          <a:p>
            <a:pPr lvl="1"/>
            <a:r>
              <a:rPr lang="en-US" dirty="0"/>
              <a:t>May also be useful to survey current faculty for reasons for staying </a:t>
            </a:r>
          </a:p>
          <a:p>
            <a:r>
              <a:rPr lang="en-US" dirty="0"/>
              <a:t>Faculty perception of retention is perhaps worse than the reality of the number of faculty leaving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1E13A-F51A-EE43-8C11-1CA7B215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C8A88-53CD-1C4A-9CD5-990C0076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A9245-83F6-D44B-BBFC-D6AA4702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793A-37D3-DE45-9D71-2778B6CCF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08F96-D371-B24F-8128-3F065E3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20312-E402-C04D-8813-208900B9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4BF33-5084-584A-8DB2-ADA4FC59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8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51AC-CA6A-5745-A984-4C47FE12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EC07-D1CD-1A4D-BB25-D54C3931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sources</a:t>
            </a:r>
          </a:p>
          <a:p>
            <a:pPr lvl="1"/>
            <a:r>
              <a:rPr lang="en-US" dirty="0"/>
              <a:t>AAMC Standpoint Survey 2017</a:t>
            </a:r>
          </a:p>
          <a:p>
            <a:pPr lvl="1"/>
            <a:r>
              <a:rPr lang="en-US" dirty="0"/>
              <a:t>Internal Survey of Department Chairs Summer 2018</a:t>
            </a:r>
          </a:p>
          <a:p>
            <a:r>
              <a:rPr lang="en-US" dirty="0"/>
              <a:t>Progress</a:t>
            </a:r>
          </a:p>
          <a:p>
            <a:r>
              <a:rPr lang="en-US" dirty="0"/>
              <a:t>Discussion of future approaches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F804F-B240-9443-A996-7D342D59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5CE78-9788-744A-8407-DEB1AB77F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3A6B1A-5C28-E643-AADA-D706FD02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473E-FDD5-5A43-B059-AA952083EB4C}" type="datetime1">
              <a:rPr lang="en-US" smtClean="0"/>
              <a:t>7/24/18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37C8-452C-294C-878F-74F58415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Standpoint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39DF-04F0-AC4F-8C12-0029F376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Statements with standard Likert Scale responses</a:t>
            </a:r>
          </a:p>
          <a:p>
            <a:pPr lvl="1"/>
            <a:r>
              <a:rPr lang="en-US" dirty="0"/>
              <a:t>Strongly Agree / Very satisfied</a:t>
            </a:r>
          </a:p>
          <a:p>
            <a:pPr lvl="1"/>
            <a:r>
              <a:rPr lang="en-US" dirty="0"/>
              <a:t>Agree / Satisfied</a:t>
            </a:r>
          </a:p>
          <a:p>
            <a:pPr lvl="1"/>
            <a:r>
              <a:rPr lang="en-US" dirty="0"/>
              <a:t>Neither Agree/Satisfied nor Disagree/Dissatisfied</a:t>
            </a:r>
          </a:p>
          <a:p>
            <a:pPr lvl="1"/>
            <a:r>
              <a:rPr lang="en-US" dirty="0"/>
              <a:t>Disagree/Dissatisfied</a:t>
            </a:r>
          </a:p>
          <a:p>
            <a:pPr lvl="1"/>
            <a:r>
              <a:rPr lang="en-US" dirty="0"/>
              <a:t>Strongly Disagree / Very dissatisfied</a:t>
            </a:r>
          </a:p>
          <a:p>
            <a:r>
              <a:rPr lang="en-US" dirty="0"/>
              <a:t>Summary statistics combine strongly agree with agree, and combine strongly disagree with disagree</a:t>
            </a:r>
          </a:p>
          <a:p>
            <a:r>
              <a:rPr lang="en-US" dirty="0"/>
              <a:t>Large discrepancies in some questions between responses from clinical faculty and basic science faculty</a:t>
            </a:r>
          </a:p>
          <a:p>
            <a:pPr lvl="1"/>
            <a:r>
              <a:rPr lang="en-US" dirty="0"/>
              <a:t>This report will break out basic science response summaries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43AE1-98FD-764F-81F5-25DF9DB1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E9814-D87F-9A44-ADD5-9B2CDB73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A53A-F3B3-3741-B593-3CB5E4BC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5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CC2F-9B9D-FF4E-840A-8EBB7352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Standpoint Survey: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ECC5-1E06-4447-9BEE-DC67FF274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comparison, statistics available for entire cohort (33 schools) and four peer medical schools:</a:t>
            </a:r>
          </a:p>
          <a:p>
            <a:pPr lvl="1"/>
            <a:r>
              <a:rPr lang="en-US" dirty="0"/>
              <a:t>Florida International</a:t>
            </a:r>
          </a:p>
          <a:p>
            <a:pPr lvl="1"/>
            <a:r>
              <a:rPr lang="en-US" dirty="0"/>
              <a:t>University of Louisville</a:t>
            </a:r>
          </a:p>
          <a:p>
            <a:pPr lvl="1"/>
            <a:r>
              <a:rPr lang="en-US" dirty="0"/>
              <a:t>University of Missouri-Columbia</a:t>
            </a:r>
          </a:p>
          <a:p>
            <a:pPr lvl="1"/>
            <a:r>
              <a:rPr lang="en-US" dirty="0"/>
              <a:t>University of Nevada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ACD8-4EB2-4049-B712-E1B71FBC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82B99-4B04-B44F-972B-03DBA403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8463F-53E1-D640-8E05-057FC704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9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DE07-8CB5-1A4F-A3D4-981993C08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Standpoint Survey: Compensation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C878B-745F-CC4B-B658-0CDFDB7AB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satisfaction/dissatisfaction questions:</a:t>
            </a:r>
          </a:p>
          <a:p>
            <a:pPr lvl="1"/>
            <a:r>
              <a:rPr lang="en-US" i="1" dirty="0"/>
              <a:t>My overall compensation</a:t>
            </a:r>
          </a:p>
          <a:p>
            <a:pPr lvl="1"/>
            <a:r>
              <a:rPr lang="en-US" i="1" dirty="0"/>
              <a:t>My incentive-based compensation, such as bonuses</a:t>
            </a:r>
          </a:p>
          <a:p>
            <a:pPr lvl="1"/>
            <a:r>
              <a:rPr lang="en-US" i="1" dirty="0"/>
              <a:t>Health benefits</a:t>
            </a:r>
          </a:p>
          <a:p>
            <a:pPr lvl="1"/>
            <a:r>
              <a:rPr lang="en-US" i="1" dirty="0"/>
              <a:t>Retirement benefits</a:t>
            </a:r>
          </a:p>
          <a:p>
            <a:pPr lvl="1"/>
            <a:r>
              <a:rPr lang="en-US" i="1" dirty="0"/>
              <a:t>My overall benefits package</a:t>
            </a:r>
          </a:p>
          <a:p>
            <a:r>
              <a:rPr lang="en-US" dirty="0"/>
              <a:t>Caveat:</a:t>
            </a:r>
          </a:p>
          <a:p>
            <a:pPr lvl="1"/>
            <a:r>
              <a:rPr lang="en-US" dirty="0"/>
              <a:t>Many basic science faculty have seen substantial improvements to their compensation package since the survey</a:t>
            </a:r>
          </a:p>
          <a:p>
            <a:pPr lvl="1"/>
            <a:r>
              <a:rPr lang="en-US" dirty="0"/>
              <a:t>Those improvements are not represented in these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466B3-3125-8D40-90DF-DBA09828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AAD2E-3EBA-B441-BA3B-58540BFF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22CF2-CF29-C647-A430-C627A567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1B58-0F3A-6A4D-94EB-90C082E2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and Benefits: all faculty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4FFF-0A3D-0341-9151-2D6B312C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51B61-B7A0-D44C-BE89-4CF885B4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3153-82A2-1040-8D3A-8964ED1A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4B885-4526-8644-A08D-39355F2C2752}"/>
              </a:ext>
            </a:extLst>
          </p:cNvPr>
          <p:cNvSpPr txBox="1"/>
          <p:nvPr/>
        </p:nvSpPr>
        <p:spPr>
          <a:xfrm>
            <a:off x="996462" y="1547446"/>
            <a:ext cx="1517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compensation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FDCCEC-6FD7-044D-8F69-01790A6817C7}"/>
              </a:ext>
            </a:extLst>
          </p:cNvPr>
          <p:cNvSpPr txBox="1"/>
          <p:nvPr/>
        </p:nvSpPr>
        <p:spPr>
          <a:xfrm>
            <a:off x="3327473" y="1685945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Incentive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FA16F4-74A4-8440-8531-D28F2AE5EE70}"/>
              </a:ext>
            </a:extLst>
          </p:cNvPr>
          <p:cNvSpPr txBox="1"/>
          <p:nvPr/>
        </p:nvSpPr>
        <p:spPr>
          <a:xfrm>
            <a:off x="5788975" y="1547445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Health</a:t>
            </a:r>
            <a:br>
              <a:rPr lang="en-US" dirty="0"/>
            </a:br>
            <a:r>
              <a:rPr lang="en-US" dirty="0"/>
              <a:t>benefits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AAFDB0-312A-8146-8167-20F1991D8DFF}"/>
              </a:ext>
            </a:extLst>
          </p:cNvPr>
          <p:cNvSpPr txBox="1"/>
          <p:nvPr/>
        </p:nvSpPr>
        <p:spPr>
          <a:xfrm>
            <a:off x="8153400" y="1685945"/>
            <a:ext cx="123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Retirement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D1851E-3E0F-BD49-AB6B-2919871A6C85}"/>
              </a:ext>
            </a:extLst>
          </p:cNvPr>
          <p:cNvSpPr txBox="1"/>
          <p:nvPr/>
        </p:nvSpPr>
        <p:spPr>
          <a:xfrm>
            <a:off x="10205552" y="1547446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benefits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A149CC3-680A-B849-8E93-9ECA94991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0" t="22981" r="385" b="25288"/>
          <a:stretch/>
        </p:blipFill>
        <p:spPr>
          <a:xfrm>
            <a:off x="979911" y="2416944"/>
            <a:ext cx="1766331" cy="11476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28F5641-6015-214A-95A7-FFD0F4B6FE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94" t="21407" b="27404"/>
          <a:stretch/>
        </p:blipFill>
        <p:spPr>
          <a:xfrm>
            <a:off x="3304262" y="2346734"/>
            <a:ext cx="1770185" cy="116314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DBDDB1-02AE-7D41-ADC4-C35810994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87" t="23558" r="385" b="26443"/>
          <a:stretch/>
        </p:blipFill>
        <p:spPr>
          <a:xfrm>
            <a:off x="5471609" y="2416944"/>
            <a:ext cx="1967382" cy="11555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23427A-74B3-EF4C-A405-A475567FB53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750" t="23943" r="-578" b="30620"/>
          <a:stretch/>
        </p:blipFill>
        <p:spPr>
          <a:xfrm>
            <a:off x="7691737" y="2454798"/>
            <a:ext cx="2099128" cy="10386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98BC55D-3CE1-F042-9344-F417042E62D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827" t="24711" r="1153" b="28863"/>
          <a:stretch/>
        </p:blipFill>
        <p:spPr>
          <a:xfrm>
            <a:off x="10164358" y="2416944"/>
            <a:ext cx="2017806" cy="107653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4459574-8834-3540-9E3B-03967E0CA4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395" t="14136" r="7115" b="12980"/>
          <a:stretch/>
        </p:blipFill>
        <p:spPr>
          <a:xfrm>
            <a:off x="838200" y="4142570"/>
            <a:ext cx="1954292" cy="16858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32FBB5E-90FE-7345-B545-27DC9167DB4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395" t="15673" r="8750" b="12596"/>
          <a:stretch/>
        </p:blipFill>
        <p:spPr>
          <a:xfrm>
            <a:off x="2932207" y="4142570"/>
            <a:ext cx="2010887" cy="17408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46C304-CE94-344D-B2EB-D762079F72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395" t="16828" r="8750" b="12403"/>
          <a:stretch/>
        </p:blipFill>
        <p:spPr>
          <a:xfrm>
            <a:off x="5284040" y="4200053"/>
            <a:ext cx="1967382" cy="168039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8A626BC-13B4-3C4E-8073-54E4BD0039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8395" t="14904" r="8750" b="12211"/>
          <a:stretch/>
        </p:blipFill>
        <p:spPr>
          <a:xfrm>
            <a:off x="7691737" y="4142570"/>
            <a:ext cx="2029624" cy="17853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8739472-F6B3-7E49-9009-3A074FC3C00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8395" t="16249" r="8750" b="12213"/>
          <a:stretch/>
        </p:blipFill>
        <p:spPr>
          <a:xfrm>
            <a:off x="9938148" y="4142570"/>
            <a:ext cx="2096056" cy="180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0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8DC4-A787-924F-945B-45E5E8DE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and Benefits: Basic Science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E0909-2D51-7E4D-B614-C61C52DD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88A1-AA57-2F4B-A4D0-E18B4EE2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38640-9B7B-1D4B-8096-CD85D97E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A59C18-70C5-C548-8E55-B0651018985B}"/>
              </a:ext>
            </a:extLst>
          </p:cNvPr>
          <p:cNvSpPr txBox="1"/>
          <p:nvPr/>
        </p:nvSpPr>
        <p:spPr>
          <a:xfrm>
            <a:off x="996462" y="1547446"/>
            <a:ext cx="1517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compensation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E7BEE7-82E5-014B-89B2-8E20439437F1}"/>
              </a:ext>
            </a:extLst>
          </p:cNvPr>
          <p:cNvSpPr txBox="1"/>
          <p:nvPr/>
        </p:nvSpPr>
        <p:spPr>
          <a:xfrm>
            <a:off x="3624146" y="1685945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Incentive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30FB16-66F5-7340-BAC8-F70366A1CBE7}"/>
              </a:ext>
            </a:extLst>
          </p:cNvPr>
          <p:cNvSpPr txBox="1"/>
          <p:nvPr/>
        </p:nvSpPr>
        <p:spPr>
          <a:xfrm>
            <a:off x="6096000" y="1547446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Health</a:t>
            </a:r>
            <a:br>
              <a:rPr lang="en-US" dirty="0"/>
            </a:br>
            <a:r>
              <a:rPr lang="en-US" dirty="0"/>
              <a:t>benefits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92E3B4-999F-1749-B1B3-16FE56D755EE}"/>
              </a:ext>
            </a:extLst>
          </p:cNvPr>
          <p:cNvSpPr txBox="1"/>
          <p:nvPr/>
        </p:nvSpPr>
        <p:spPr>
          <a:xfrm>
            <a:off x="8153400" y="1685945"/>
            <a:ext cx="123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Retirement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55975E-EF4C-E44F-B3E8-95373FD5458C}"/>
              </a:ext>
            </a:extLst>
          </p:cNvPr>
          <p:cNvSpPr txBox="1"/>
          <p:nvPr/>
        </p:nvSpPr>
        <p:spPr>
          <a:xfrm>
            <a:off x="10205552" y="1547446"/>
            <a:ext cx="94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benefits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BC2131-89A1-2A44-9BFE-1ADEEBB47A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6" t="23564" r="11048" b="25667"/>
          <a:stretch/>
        </p:blipFill>
        <p:spPr>
          <a:xfrm>
            <a:off x="709021" y="2399221"/>
            <a:ext cx="2174856" cy="14462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7232CC-9AAD-2041-BA96-EFC68C7F9A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52" t="21407" r="960" b="27596"/>
          <a:stretch/>
        </p:blipFill>
        <p:spPr>
          <a:xfrm>
            <a:off x="2883877" y="2348169"/>
            <a:ext cx="2519282" cy="14229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5348CC2-6EC7-A04A-8C44-EEE0DA7AD4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46" t="21407" r="1154" b="30126"/>
          <a:stretch/>
        </p:blipFill>
        <p:spPr>
          <a:xfrm>
            <a:off x="5594876" y="2447954"/>
            <a:ext cx="2282691" cy="12644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EBB7CC1-751B-4A49-AF8D-0579C499C4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846" t="21407" b="24711"/>
          <a:stretch/>
        </p:blipFill>
        <p:spPr>
          <a:xfrm>
            <a:off x="7877567" y="2344919"/>
            <a:ext cx="2120804" cy="150055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A9CE0F-F906-7A45-B972-DE543B8523A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654" t="21407" b="26890"/>
          <a:stretch/>
        </p:blipFill>
        <p:spPr>
          <a:xfrm>
            <a:off x="10042547" y="2447954"/>
            <a:ext cx="2149453" cy="13661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816C049-23C5-5448-BC3B-33635E1BC1B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750" t="15289" r="4423" b="11250"/>
          <a:stretch/>
        </p:blipFill>
        <p:spPr>
          <a:xfrm>
            <a:off x="914400" y="4193407"/>
            <a:ext cx="1969477" cy="166631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413EEBD-B97E-A543-A82B-D2E33FAFE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751" t="15481" r="8749" b="10126"/>
          <a:stretch/>
        </p:blipFill>
        <p:spPr>
          <a:xfrm>
            <a:off x="3220915" y="4207982"/>
            <a:ext cx="1831731" cy="165173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E665A2-41B0-5046-ACFF-7FA1C171F99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751" t="13174" r="7307" b="10126"/>
          <a:stretch/>
        </p:blipFill>
        <p:spPr>
          <a:xfrm>
            <a:off x="5743268" y="4047889"/>
            <a:ext cx="1982886" cy="181183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32B6F2B-5127-D040-A2D7-99B29D74392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115" t="13366" r="8750" b="10126"/>
          <a:stretch/>
        </p:blipFill>
        <p:spPr>
          <a:xfrm>
            <a:off x="7849543" y="4135115"/>
            <a:ext cx="1846385" cy="16790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C15CCDF-880A-4C46-B552-68A8920F321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7115" t="12981" r="6923" b="10873"/>
          <a:stretch/>
        </p:blipFill>
        <p:spPr>
          <a:xfrm>
            <a:off x="9819317" y="4020986"/>
            <a:ext cx="2106134" cy="186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A8E7-043A-AB45-96BF-9DF778A5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 and benefits: Standpoint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78053-EEE0-2948-BEAF-F035DAA2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School-wide, satisfaction is similar to or better than peer and cohort</a:t>
            </a:r>
          </a:p>
          <a:p>
            <a:r>
              <a:rPr lang="en-US" dirty="0"/>
              <a:t>In basic science, satisfaction with all categories except incentive compensation trails peer and cohort by a substantial margin</a:t>
            </a:r>
          </a:p>
          <a:p>
            <a:pPr lvl="1"/>
            <a:r>
              <a:rPr lang="en-US" dirty="0"/>
              <a:t>Recent improvements to compensation package for one basic science department will likely have remedied the overall compensation category</a:t>
            </a:r>
          </a:p>
          <a:p>
            <a:pPr lvl="1"/>
            <a:r>
              <a:rPr lang="en-US" dirty="0"/>
              <a:t>Still need to ensure we do not end up back where we started in a few years</a:t>
            </a:r>
          </a:p>
          <a:p>
            <a:pPr lvl="1"/>
            <a:r>
              <a:rPr lang="en-US" dirty="0"/>
              <a:t>Health benefits are tied in to PEIA, which has been well-documented to have serious problems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9A49F-8E9F-3042-916B-0ED6926E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60CE-5806-D542-9576-F0F43B042010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7DFF4-ACDE-BB4A-991E-9099C02D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University Joan C. Edwards School of Medicine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C2D-453B-D24A-B53F-A5CC557E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2F3-5C32-964F-88A1-78A77BB303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1368</TotalTime>
  <Words>1174</Words>
  <Application>Microsoft Macintosh PowerPoint</Application>
  <PresentationFormat>Widescreen</PresentationFormat>
  <Paragraphs>198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Faculty Council Subcommittee on Retention and Recruitment and Compensation and Benefits</vt:lpstr>
      <vt:lpstr>Subcommittee Members</vt:lpstr>
      <vt:lpstr>Outline of Report</vt:lpstr>
      <vt:lpstr>Standpoint Survey</vt:lpstr>
      <vt:lpstr>Standpoint Survey: Comparisons</vt:lpstr>
      <vt:lpstr>Standpoint Survey: Compensation and Benefits</vt:lpstr>
      <vt:lpstr>Compensation and Benefits: all faculty</vt:lpstr>
      <vt:lpstr>Compensation and Benefits: Basic Science</vt:lpstr>
      <vt:lpstr>Compensation and benefits: Standpoint Survey</vt:lpstr>
      <vt:lpstr>Standpoint Survey: Recruitment and Retention</vt:lpstr>
      <vt:lpstr>Recruitment and Retention: All faculty</vt:lpstr>
      <vt:lpstr>Recruitment and Retention: Basic Science</vt:lpstr>
      <vt:lpstr>Recruitment and Retention Standpoint Survey</vt:lpstr>
      <vt:lpstr>Recruitment and Retention: Department Chair Surveys</vt:lpstr>
      <vt:lpstr>Challenges to recruitment</vt:lpstr>
      <vt:lpstr>Challenges to retention</vt:lpstr>
      <vt:lpstr>Strategies for recruitment</vt:lpstr>
      <vt:lpstr>Strategies for retention</vt:lpstr>
      <vt:lpstr>Percent offers accepted</vt:lpstr>
      <vt:lpstr>Percent faculty leaving</vt:lpstr>
      <vt:lpstr>Discussion items: compensation and benefits</vt:lpstr>
      <vt:lpstr>Discussion items: Recruitment and Retention</vt:lpstr>
      <vt:lpstr>Questions/Comments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2018-07-23T18:55:30Z</dcterms:created>
  <dcterms:modified xsi:type="dcterms:W3CDTF">2018-07-24T18:26:47Z</dcterms:modified>
</cp:coreProperties>
</file>