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68" r:id="rId2"/>
    <p:sldId id="600" r:id="rId3"/>
    <p:sldId id="593" r:id="rId4"/>
    <p:sldId id="594" r:id="rId5"/>
    <p:sldId id="601" r:id="rId6"/>
    <p:sldId id="595" r:id="rId7"/>
    <p:sldId id="596" r:id="rId8"/>
    <p:sldId id="597" r:id="rId9"/>
    <p:sldId id="598" r:id="rId10"/>
    <p:sldId id="605" r:id="rId11"/>
    <p:sldId id="599" r:id="rId12"/>
    <p:sldId id="592" r:id="rId13"/>
  </p:sldIdLst>
  <p:sldSz cx="9144000" cy="6858000" type="screen4x3"/>
  <p:notesSz cx="6858000" cy="92964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D71"/>
    <a:srgbClr val="FF3C3D"/>
    <a:srgbClr val="A70050"/>
    <a:srgbClr val="5784C5"/>
    <a:srgbClr val="4B73AB"/>
    <a:srgbClr val="77A36F"/>
    <a:srgbClr val="E8A735"/>
    <a:srgbClr val="E8A339"/>
    <a:srgbClr val="467587"/>
    <a:srgbClr val="9E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434" autoAdjust="0"/>
  </p:normalViewPr>
  <p:slideViewPr>
    <p:cSldViewPr snapToGrid="0">
      <p:cViewPr varScale="1">
        <p:scale>
          <a:sx n="132" d="100"/>
          <a:sy n="132" d="100"/>
        </p:scale>
        <p:origin x="9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70" d="100"/>
          <a:sy n="70" d="100"/>
        </p:scale>
        <p:origin x="-2250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3600" y="-1428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4938" y="9021763"/>
            <a:ext cx="37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fld id="{E9BF1EA9-1DE5-4D0D-9DC9-5C92465C2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fld id="{AE825233-37C7-4EA0-914D-215BCF876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26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D631C-1877-4A24-ACD7-2C41E2CABE45}" type="slidenum">
              <a:rPr lang="en-US"/>
              <a:pPr/>
              <a:t>1</a:t>
            </a:fld>
            <a:endParaRPr lang="en-US"/>
          </a:p>
        </p:txBody>
      </p:sp>
      <p:sp>
        <p:nvSpPr>
          <p:cNvPr id="99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7B0DD-E95D-4A9D-B439-80FA78E19770}" type="slidenum">
              <a:rPr lang="en-US"/>
              <a:pPr/>
              <a:t>12</a:t>
            </a:fld>
            <a:endParaRPr lang="en-US"/>
          </a:p>
        </p:txBody>
      </p:sp>
      <p:sp>
        <p:nvSpPr>
          <p:cNvPr id="955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939"/>
            <a:ext cx="9144793" cy="1719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59725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401763"/>
            <a:ext cx="7988300" cy="476726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>
                <a:solidFill>
                  <a:srgbClr val="FAFAF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19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09" b="5678"/>
          <a:stretch/>
        </p:blipFill>
        <p:spPr>
          <a:xfrm>
            <a:off x="0" y="6019478"/>
            <a:ext cx="1085850" cy="8584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477" y="334328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2477" y="1083365"/>
            <a:ext cx="8291029" cy="500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03" y="6181634"/>
            <a:ext cx="782206" cy="583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9"/>
          <a:stretch/>
        </p:blipFill>
        <p:spPr>
          <a:xfrm>
            <a:off x="1085850" y="6585935"/>
            <a:ext cx="2862072" cy="222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</p:sldLayoutIdLst>
  <p:transition/>
  <p:timing>
    <p:tnLst>
      <p:par>
        <p:cTn id="1" dur="indefinite" restart="never" nodeType="tmRoot"/>
      </p:par>
    </p:tnLst>
  </p:timing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43" name="Rectangle 3"/>
          <p:cNvSpPr>
            <a:spLocks noChangeArrowheads="1"/>
          </p:cNvSpPr>
          <p:nvPr/>
        </p:nvSpPr>
        <p:spPr bwMode="auto">
          <a:xfrm>
            <a:off x="873125" y="2116837"/>
            <a:ext cx="73040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9000">
              <a:spcBef>
                <a:spcPts val="600"/>
              </a:spcBef>
              <a:buClr>
                <a:srgbClr val="DADDFE"/>
              </a:buClr>
            </a:pPr>
            <a:r>
              <a:rPr lang="en-US" sz="3500" dirty="0" smtClean="0">
                <a:solidFill>
                  <a:schemeClr val="tx1"/>
                </a:solidFill>
                <a:latin typeface="+mn-lt"/>
              </a:rPr>
              <a:t>Te4Q Educational Project Review</a:t>
            </a:r>
            <a:endParaRPr lang="en-US" sz="3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73125" y="2966149"/>
            <a:ext cx="7304088" cy="1503301"/>
          </a:xfrm>
        </p:spPr>
        <p:txBody>
          <a:bodyPr/>
          <a:lstStyle/>
          <a:p>
            <a:r>
              <a:rPr lang="en-US" dirty="0" smtClean="0"/>
              <a:t>Project Title: 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Phase </a:t>
            </a:r>
            <a:r>
              <a:rPr lang="en-US" sz="2400" dirty="0"/>
              <a:t>Root Cause Analysis of </a:t>
            </a:r>
            <a:r>
              <a:rPr lang="en-US" sz="2400" dirty="0" err="1" smtClean="0"/>
              <a:t>Bloodborne</a:t>
            </a:r>
            <a:endParaRPr lang="en-US" sz="2400" dirty="0"/>
          </a:p>
          <a:p>
            <a:r>
              <a:rPr lang="en-US" sz="2400" dirty="0"/>
              <a:t>Pathogen </a:t>
            </a:r>
            <a:r>
              <a:rPr lang="en-US" sz="2400" dirty="0" smtClean="0"/>
              <a:t> Exposures </a:t>
            </a:r>
            <a:r>
              <a:rPr lang="en-US" sz="2400" dirty="0"/>
              <a:t>in an Academic Setting</a:t>
            </a:r>
          </a:p>
          <a:p>
            <a:endParaRPr lang="en-US" dirty="0"/>
          </a:p>
          <a:p>
            <a:r>
              <a:rPr lang="en-US" dirty="0" smtClean="0"/>
              <a:t>Participant Names:  </a:t>
            </a:r>
          </a:p>
          <a:p>
            <a:r>
              <a:rPr lang="en-US" sz="2000" dirty="0" smtClean="0"/>
              <a:t>Nick </a:t>
            </a:r>
            <a:r>
              <a:rPr lang="en-US" sz="2000" dirty="0" err="1"/>
              <a:t>Chongswatdi</a:t>
            </a:r>
            <a:r>
              <a:rPr lang="en-US" sz="2000" dirty="0"/>
              <a:t>, M.D. // Kathryn Bell, M.D. // Jonathan Hess, M.D. // Diane Alcorn, RN</a:t>
            </a:r>
          </a:p>
          <a:p>
            <a:r>
              <a:rPr lang="en-US" sz="2000" dirty="0"/>
              <a:t>Department of Family Medicine, Division of Occupational Health and Wellness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7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Educational course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30 minute sessions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Provided by specialists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on types of </a:t>
            </a:r>
            <a:r>
              <a:rPr lang="en-US" sz="2400" dirty="0" err="1" smtClean="0"/>
              <a:t>bloodborne</a:t>
            </a:r>
            <a:r>
              <a:rPr lang="en-US" sz="2400" dirty="0" smtClean="0"/>
              <a:t> pathogens transmitted by needle sticks, sharps injuries or mucus membrane exposures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Education on prevention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Employee’s personal experiences with BBPEs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Skills for managing injuries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necessity of reporting injuries to occupational health </a:t>
            </a:r>
          </a:p>
        </p:txBody>
      </p:sp>
    </p:spTree>
    <p:extLst>
      <p:ext uri="{BB962C8B-B14F-4D97-AF65-F5344CB8AC3E}">
        <p14:creationId xmlns:p14="http://schemas.microsoft.com/office/powerpoint/2010/main" val="25898446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77" y="1348836"/>
            <a:ext cx="8291029" cy="5007669"/>
          </a:xfrm>
        </p:spPr>
        <p:txBody>
          <a:bodyPr/>
          <a:lstStyle/>
          <a:p>
            <a:r>
              <a:rPr lang="en-US" dirty="0" smtClean="0"/>
              <a:t>Are there other educational activities aside from this project that you will implement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/>
              <a:t>a better system to supervise </a:t>
            </a:r>
            <a:r>
              <a:rPr lang="en-US" dirty="0" smtClean="0"/>
              <a:t>health care workers </a:t>
            </a:r>
            <a:r>
              <a:rPr lang="en-US" dirty="0"/>
              <a:t>and a more powerful communication between training system and health employees, after assessing the relevant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454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495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549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26115" cy="6859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Goal/Aim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According to the CDC, approximately 50% of healthcare </a:t>
            </a:r>
            <a:r>
              <a:rPr lang="en-US" sz="2400" dirty="0" smtClean="0"/>
              <a:t>workers </a:t>
            </a:r>
            <a:r>
              <a:rPr lang="en-US" sz="2400" dirty="0"/>
              <a:t>do not complete follow up for their blood </a:t>
            </a:r>
            <a:r>
              <a:rPr lang="en-US" sz="2400" dirty="0" smtClean="0"/>
              <a:t>borne </a:t>
            </a:r>
            <a:r>
              <a:rPr lang="en-US" sz="2400" dirty="0"/>
              <a:t>pathogen exposures. Healthcare workers </a:t>
            </a:r>
            <a:r>
              <a:rPr lang="en-US" sz="2400" dirty="0" smtClean="0"/>
              <a:t>underreport </a:t>
            </a:r>
            <a:r>
              <a:rPr lang="en-US" sz="2400" dirty="0"/>
              <a:t>exposure incidents.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Our primary goal </a:t>
            </a:r>
            <a:r>
              <a:rPr lang="en-US" sz="2400" dirty="0"/>
              <a:t>is to </a:t>
            </a:r>
            <a:r>
              <a:rPr lang="en-US" sz="2400" dirty="0" smtClean="0"/>
              <a:t>improve </a:t>
            </a:r>
            <a:r>
              <a:rPr lang="en-US" sz="2400" dirty="0"/>
              <a:t>compliance of </a:t>
            </a:r>
            <a:r>
              <a:rPr lang="en-US" sz="2400" dirty="0" err="1" smtClean="0"/>
              <a:t>needlestick</a:t>
            </a:r>
            <a:r>
              <a:rPr lang="en-US" sz="2400" dirty="0" smtClean="0"/>
              <a:t> reporting </a:t>
            </a:r>
            <a:r>
              <a:rPr lang="en-US" sz="2400" dirty="0"/>
              <a:t>and </a:t>
            </a:r>
            <a:r>
              <a:rPr lang="en-US" sz="2400" dirty="0" smtClean="0"/>
              <a:t>follow </a:t>
            </a:r>
            <a:r>
              <a:rPr lang="en-US" sz="2400" dirty="0"/>
              <a:t>up visits and to determine infectious rate with </a:t>
            </a:r>
            <a:r>
              <a:rPr lang="en-US" sz="2400" dirty="0" smtClean="0"/>
              <a:t>or </a:t>
            </a:r>
            <a:r>
              <a:rPr lang="en-US" sz="2400" dirty="0"/>
              <a:t>without </a:t>
            </a:r>
            <a:r>
              <a:rPr lang="en-US" sz="2400" dirty="0" smtClean="0"/>
              <a:t>post -</a:t>
            </a:r>
            <a:r>
              <a:rPr lang="en-US" sz="2400" dirty="0"/>
              <a:t> </a:t>
            </a:r>
            <a:r>
              <a:rPr lang="en-US" sz="2400" dirty="0" smtClean="0"/>
              <a:t>exposure </a:t>
            </a:r>
            <a:r>
              <a:rPr lang="en-US" sz="2400" dirty="0"/>
              <a:t>prophylaxis (PEP).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0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Goal/Aim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Our secondary goal is to increase need and awareness of </a:t>
            </a:r>
            <a:r>
              <a:rPr lang="en-US" dirty="0" err="1" smtClean="0"/>
              <a:t>bloodborne</a:t>
            </a:r>
            <a:r>
              <a:rPr lang="en-US" dirty="0" smtClean="0"/>
              <a:t> pathogen post-exposure follow-up care services offered by Marshall Occupational Health and Wellness for faculty and staff.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5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gather data on Marshall Health </a:t>
            </a:r>
            <a:r>
              <a:rPr lang="en-US" dirty="0" smtClean="0"/>
              <a:t>employees who are evaluated for a blood/body fluid exposure </a:t>
            </a:r>
            <a:r>
              <a:rPr lang="en-US" dirty="0"/>
              <a:t>to </a:t>
            </a:r>
            <a:r>
              <a:rPr lang="en-US" dirty="0" smtClean="0"/>
              <a:t>determine </a:t>
            </a:r>
            <a:r>
              <a:rPr lang="en-US" dirty="0"/>
              <a:t>barriers to compliance by using a </a:t>
            </a:r>
            <a:r>
              <a:rPr lang="en-US" dirty="0" smtClean="0"/>
              <a:t>confidential, </a:t>
            </a:r>
            <a:r>
              <a:rPr lang="en-US" dirty="0" smtClean="0"/>
              <a:t>self administered </a:t>
            </a:r>
            <a:r>
              <a:rPr lang="en-US" dirty="0" smtClean="0"/>
              <a:t>survey </a:t>
            </a:r>
            <a:r>
              <a:rPr lang="en-US" dirty="0"/>
              <a:t>with the following questions:</a:t>
            </a:r>
          </a:p>
          <a:p>
            <a:pPr marL="854075" lvl="1" indent="-222250" defTabSz="1144588"/>
            <a:r>
              <a:rPr lang="en-US" sz="2000" dirty="0"/>
              <a:t>Gender</a:t>
            </a:r>
          </a:p>
          <a:p>
            <a:pPr marL="854075" lvl="1" indent="-222250" defTabSz="1144588"/>
            <a:r>
              <a:rPr lang="en-US" sz="2000" dirty="0"/>
              <a:t>Age </a:t>
            </a:r>
            <a:r>
              <a:rPr lang="en-US" sz="2000" dirty="0" smtClean="0"/>
              <a:t>Range</a:t>
            </a:r>
          </a:p>
          <a:p>
            <a:pPr marL="854075" lvl="1" indent="-222250" defTabSz="1144588"/>
            <a:r>
              <a:rPr lang="en-US" sz="2000" dirty="0" smtClean="0"/>
              <a:t>Location of the incident </a:t>
            </a:r>
            <a:endParaRPr lang="en-US" sz="2000" dirty="0"/>
          </a:p>
          <a:p>
            <a:pPr marL="854075" lvl="1" indent="-222250" defTabSz="1144588"/>
            <a:r>
              <a:rPr lang="en-US" sz="2000" dirty="0"/>
              <a:t>Task performing when exposure occurred</a:t>
            </a:r>
            <a:r>
              <a:rPr lang="en-US" sz="2000" dirty="0" smtClean="0"/>
              <a:t>.</a:t>
            </a:r>
          </a:p>
          <a:p>
            <a:pPr marL="854075" lvl="1" indent="-222250" defTabSz="1144588"/>
            <a:r>
              <a:rPr lang="en-US" sz="2000" dirty="0" smtClean="0"/>
              <a:t>Device being used</a:t>
            </a:r>
          </a:p>
          <a:p>
            <a:pPr marL="854075" lvl="1" indent="-222250" defTabSz="1144588"/>
            <a:r>
              <a:rPr lang="en-US" sz="2000" dirty="0" smtClean="0"/>
              <a:t>Protective equipment or clothing that was used at the time of exposure incident</a:t>
            </a:r>
            <a:endParaRPr lang="en-US" sz="2000" dirty="0"/>
          </a:p>
          <a:p>
            <a:pPr marL="854075" lvl="1" indent="-222250" defTabSz="1144588"/>
            <a:r>
              <a:rPr lang="en-US" sz="2000" dirty="0" smtClean="0"/>
              <a:t>Employee’s training</a:t>
            </a:r>
          </a:p>
        </p:txBody>
      </p:sp>
    </p:spTree>
    <p:extLst>
      <p:ext uri="{BB962C8B-B14F-4D97-AF65-F5344CB8AC3E}">
        <p14:creationId xmlns:p14="http://schemas.microsoft.com/office/powerpoint/2010/main" val="23847302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Secondly, the survey will look at </a:t>
            </a:r>
          </a:p>
          <a:p>
            <a:r>
              <a:rPr lang="en-US" dirty="0" smtClean="0"/>
              <a:t>Fears </a:t>
            </a:r>
            <a:r>
              <a:rPr lang="en-US" dirty="0"/>
              <a:t>or apprehensions that kept </a:t>
            </a:r>
            <a:r>
              <a:rPr lang="en-US" dirty="0" smtClean="0"/>
              <a:t>employees/faculty from </a:t>
            </a:r>
            <a:r>
              <a:rPr lang="en-US" dirty="0"/>
              <a:t>reporting </a:t>
            </a:r>
            <a:r>
              <a:rPr lang="en-US" dirty="0" smtClean="0"/>
              <a:t>exposures: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Did </a:t>
            </a:r>
            <a:r>
              <a:rPr lang="en-US" dirty="0"/>
              <a:t>you know what to do when </a:t>
            </a:r>
            <a:r>
              <a:rPr lang="en-US" dirty="0" smtClean="0"/>
              <a:t>exposure </a:t>
            </a:r>
            <a:r>
              <a:rPr lang="en-US" dirty="0" smtClean="0"/>
              <a:t>occurred/who to contact?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Can you identify any barriers </a:t>
            </a:r>
            <a:r>
              <a:rPr lang="en-US" dirty="0"/>
              <a:t>that kept </a:t>
            </a:r>
            <a:r>
              <a:rPr lang="en-US" dirty="0" smtClean="0"/>
              <a:t>you/would have kept you from </a:t>
            </a:r>
            <a:r>
              <a:rPr lang="en-US" dirty="0"/>
              <a:t>reporting your exposure?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989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Educational Design and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2013" lvl="2" indent="-514350">
              <a:buAutoNum type="arabicParenR"/>
            </a:pPr>
            <a:r>
              <a:rPr lang="en-US" sz="2000" dirty="0" smtClean="0"/>
              <a:t>An educational campaign will be implemented to increase awareness of services offered by Marshall occupational Health &amp; Wellness.  </a:t>
            </a:r>
            <a:endParaRPr lang="en-US" sz="2000" dirty="0"/>
          </a:p>
          <a:p>
            <a:pPr marL="862013" lvl="2" indent="-514350">
              <a:buAutoNum type="arabicParenR"/>
            </a:pPr>
            <a:r>
              <a:rPr lang="en-US" sz="2000" dirty="0" smtClean="0"/>
              <a:t>A Safety Sub-Committee will be formed to focus on preventing </a:t>
            </a:r>
            <a:r>
              <a:rPr lang="en-US" sz="2000" dirty="0" err="1" smtClean="0"/>
              <a:t>bloodborne</a:t>
            </a:r>
            <a:r>
              <a:rPr lang="en-US" sz="2000" dirty="0" smtClean="0"/>
              <a:t> pathogen exposures.  Committee will be comprised of Marshall Health management, Nurse Managers, Resident &amp; Attending Physicians, and Housekeeping Management to define problems and develop strategies to prevent further exposures</a:t>
            </a:r>
          </a:p>
          <a:p>
            <a:pPr marL="862013" lvl="2" indent="-514350">
              <a:buAutoNum type="arabicParenR"/>
            </a:pPr>
            <a:r>
              <a:rPr lang="en-US" sz="2000" dirty="0" smtClean="0"/>
              <a:t>A review of sharps injury prevention </a:t>
            </a:r>
            <a:r>
              <a:rPr lang="en-US" sz="2000" dirty="0" smtClean="0"/>
              <a:t>devices </a:t>
            </a:r>
            <a:r>
              <a:rPr lang="en-US" sz="2000" dirty="0" smtClean="0"/>
              <a:t>to determine if new products would provide more safety to employees</a:t>
            </a:r>
          </a:p>
          <a:p>
            <a:pPr marL="862013" lvl="2" indent="-514350">
              <a:buAutoNum type="arabicParenR"/>
            </a:pPr>
            <a:r>
              <a:rPr lang="en-US" sz="2000" dirty="0" smtClean="0"/>
              <a:t>Educational awareness campaign will be launched on the proper use and disposal of equipment, protocols for reporting/follow-up.</a:t>
            </a:r>
          </a:p>
          <a:p>
            <a:pPr marL="347663" lvl="2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0590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Learner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Number of BBPE reported</a:t>
            </a:r>
          </a:p>
          <a:p>
            <a:r>
              <a:rPr lang="en-US" dirty="0" smtClean="0"/>
              <a:t>Number of fears </a:t>
            </a:r>
            <a:r>
              <a:rPr lang="en-US" dirty="0"/>
              <a:t>or apprehensions </a:t>
            </a:r>
            <a:r>
              <a:rPr lang="en-US" dirty="0" smtClean="0"/>
              <a:t>reported that </a:t>
            </a:r>
            <a:r>
              <a:rPr lang="en-US" dirty="0"/>
              <a:t>kept employees/faculty from reporting </a:t>
            </a:r>
            <a:r>
              <a:rPr lang="en-US" dirty="0" smtClean="0"/>
              <a:t>exposures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14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</a:t>
            </a:r>
            <a:r>
              <a:rPr lang="en-US" dirty="0" err="1" smtClean="0"/>
              <a:t>bbpe</a:t>
            </a:r>
            <a:r>
              <a:rPr lang="en-US" dirty="0" smtClean="0"/>
              <a:t> reported</a:t>
            </a:r>
          </a:p>
          <a:p>
            <a:r>
              <a:rPr lang="en-US" dirty="0" smtClean="0"/>
              <a:t>Number of post-exposure follow-ups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944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77" y="1230849"/>
            <a:ext cx="8291029" cy="5007669"/>
          </a:xfrm>
        </p:spPr>
        <p:txBody>
          <a:bodyPr/>
          <a:lstStyle/>
          <a:p>
            <a:r>
              <a:rPr lang="en-US" dirty="0" smtClean="0"/>
              <a:t>How many learners will participate?</a:t>
            </a:r>
          </a:p>
          <a:p>
            <a:r>
              <a:rPr lang="en-US" dirty="0" smtClean="0"/>
              <a:t>All clinical staff will be passive</a:t>
            </a:r>
          </a:p>
          <a:p>
            <a:r>
              <a:rPr lang="en-US" dirty="0" smtClean="0"/>
              <a:t>Estimated Implementation Time?</a:t>
            </a:r>
          </a:p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Confidence regarding completing project</a:t>
            </a:r>
          </a:p>
          <a:p>
            <a:r>
              <a:rPr lang="en-US" dirty="0" smtClean="0"/>
              <a:t>Very</a:t>
            </a:r>
          </a:p>
          <a:p>
            <a:r>
              <a:rPr lang="en-US" dirty="0" smtClean="0"/>
              <a:t>Anticipated barriers </a:t>
            </a:r>
            <a:r>
              <a:rPr lang="en-US" dirty="0"/>
              <a:t>to reporting: </a:t>
            </a:r>
            <a:endParaRPr lang="en-US" dirty="0" smtClean="0"/>
          </a:p>
          <a:p>
            <a:r>
              <a:rPr lang="en-US" sz="1800" dirty="0" smtClean="0"/>
              <a:t>Inadequate </a:t>
            </a:r>
            <a:r>
              <a:rPr lang="en-US" sz="1800" dirty="0"/>
              <a:t>training, resources </a:t>
            </a:r>
            <a:r>
              <a:rPr lang="en-US" sz="1800" dirty="0" smtClean="0"/>
              <a:t>support </a:t>
            </a:r>
            <a:r>
              <a:rPr lang="en-US" sz="1800" dirty="0"/>
              <a:t>and accessibility, ignorance or apathy to learn, </a:t>
            </a:r>
            <a:r>
              <a:rPr lang="en-US" sz="1800" dirty="0" smtClean="0"/>
              <a:t>perception </a:t>
            </a:r>
            <a:r>
              <a:rPr lang="en-US" sz="1800" dirty="0"/>
              <a:t>of low risk, anxiety and fear, too time </a:t>
            </a:r>
            <a:r>
              <a:rPr lang="en-US" sz="1800" dirty="0" smtClean="0"/>
              <a:t>consuming</a:t>
            </a:r>
            <a:r>
              <a:rPr lang="en-US" sz="1800" dirty="0"/>
              <a:t>, did not want to stop work at hand, felt </a:t>
            </a:r>
            <a:r>
              <a:rPr lang="en-US" sz="1800" dirty="0" smtClean="0"/>
              <a:t>post- exposure </a:t>
            </a:r>
            <a:r>
              <a:rPr lang="en-US" sz="1800" dirty="0"/>
              <a:t>prophylactic was not beneficial.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173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0"/>
  <p:tag name="MMPROD_UIDATA" val="&lt;database version=&quot;7.0&quot;&gt;&lt;object type=&quot;1&quot; unique_id=&quot;10001&quot;&gt;&lt;object type=&quot;8&quot; unique_id=&quot;217895&quot;&gt;&lt;/object&gt;&lt;object type=&quot;2&quot; unique_id=&quot;217896&quot;&gt;&lt;object type=&quot;3&quot; unique_id=&quot;217897&quot;&gt;&lt;property id=&quot;20148&quot; value=&quot;5&quot;/&gt;&lt;property id=&quot;20300&quot; value=&quot;Slide 1&quot;/&gt;&lt;property id=&quot;20307&quot; value=&quot;257&quot;/&gt;&lt;/object&gt;&lt;object type=&quot;3&quot; unique_id=&quot;217898&quot;&gt;&lt;property id=&quot;20148&quot; value=&quot;5&quot;/&gt;&lt;property id=&quot;20300&quot; value=&quot;Slide 2 - &amp;quot;Add Chart title&amp;quot;&quot;/&gt;&lt;property id=&quot;20307&quot; value=&quot;566&quot;/&gt;&lt;/object&gt;&lt;object type=&quot;3&quot; unique_id=&quot;217899&quot;&gt;&lt;property id=&quot;20148&quot; value=&quot;5&quot;/&gt;&lt;property id=&quot;20300&quot; value=&quot;Slide 3 - &amp;quot;Chart template&amp;quot;&quot;/&gt;&lt;property id=&quot;20307&quot; value=&quot;567&quot;/&gt;&lt;/object&gt;&lt;object type=&quot;3&quot; unique_id=&quot;21790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3-182 Te4Q template" id="{A9394C1E-5B1D-45DC-AE3F-307E44090EDC}" vid="{BE84012A-D162-41A1-A2CF-702FE51260A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Te4Q template</Template>
  <TotalTime>590</TotalTime>
  <Words>554</Words>
  <Application>Microsoft Office PowerPoint</Application>
  <PresentationFormat>On-screen Show (4:3)</PresentationFormat>
  <Paragraphs>63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AAMC White template</vt:lpstr>
      <vt:lpstr>PowerPoint Presentation</vt:lpstr>
      <vt:lpstr>Goal/Aim</vt:lpstr>
      <vt:lpstr>Goal/Aim</vt:lpstr>
      <vt:lpstr>Learning Objectives</vt:lpstr>
      <vt:lpstr>Learning Objectives</vt:lpstr>
      <vt:lpstr>Educational Design and Strategies</vt:lpstr>
      <vt:lpstr>Learner Assessment</vt:lpstr>
      <vt:lpstr>Program Evaluation</vt:lpstr>
      <vt:lpstr>Implementation</vt:lpstr>
      <vt:lpstr>Implementation</vt:lpstr>
      <vt:lpstr>Additional Activities</vt:lpstr>
      <vt:lpstr>PowerPoint Presentation</vt:lpstr>
    </vt:vector>
  </TitlesOfParts>
  <Company>AAMC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Forest Plourde-Cole</dc:creator>
  <cp:lastModifiedBy>Bell, Kathryn E.</cp:lastModifiedBy>
  <cp:revision>17</cp:revision>
  <cp:lastPrinted>2004-07-27T15:39:03Z</cp:lastPrinted>
  <dcterms:created xsi:type="dcterms:W3CDTF">2014-06-05T20:37:26Z</dcterms:created>
  <dcterms:modified xsi:type="dcterms:W3CDTF">2015-02-12T15:17:50Z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08-03-13 blue ridge on white</vt:lpwstr>
  </property>
  <property fmtid="{D5CDD505-2E9C-101B-9397-08002B2CF9AE}" pid="4" name="ArticulateGUID">
    <vt:lpwstr>1BAFC813-8BED-4A3F-9159-AB029F61DAE8</vt:lpwstr>
  </property>
  <property fmtid="{D5CDD505-2E9C-101B-9397-08002B2CF9AE}" pid="5" name="ArticulateProjectFull">
    <vt:lpwstr>C:\Users\skurtz\Desktop\DGK White Template.ppta</vt:lpwstr>
  </property>
</Properties>
</file>